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  <p:sldMasterId id="2147483672" r:id="rId2"/>
    <p:sldMasterId id="2147483673" r:id="rId3"/>
  </p:sldMasterIdLst>
  <p:notesMasterIdLst>
    <p:notesMasterId r:id="rId41"/>
  </p:notesMasterIdLst>
  <p:sldIdLst>
    <p:sldId id="256" r:id="rId4"/>
    <p:sldId id="257" r:id="rId5"/>
    <p:sldId id="258" r:id="rId6"/>
    <p:sldId id="296" r:id="rId7"/>
    <p:sldId id="259" r:id="rId8"/>
    <p:sldId id="294" r:id="rId9"/>
    <p:sldId id="261" r:id="rId10"/>
    <p:sldId id="262" r:id="rId11"/>
    <p:sldId id="263" r:id="rId12"/>
    <p:sldId id="307" r:id="rId13"/>
    <p:sldId id="265" r:id="rId14"/>
    <p:sldId id="297" r:id="rId15"/>
    <p:sldId id="298" r:id="rId16"/>
    <p:sldId id="266" r:id="rId17"/>
    <p:sldId id="267" r:id="rId18"/>
    <p:sldId id="268" r:id="rId19"/>
    <p:sldId id="299" r:id="rId20"/>
    <p:sldId id="270" r:id="rId21"/>
    <p:sldId id="269" r:id="rId22"/>
    <p:sldId id="300" r:id="rId23"/>
    <p:sldId id="273" r:id="rId24"/>
    <p:sldId id="274" r:id="rId25"/>
    <p:sldId id="272" r:id="rId26"/>
    <p:sldId id="295" r:id="rId27"/>
    <p:sldId id="303" r:id="rId28"/>
    <p:sldId id="308" r:id="rId29"/>
    <p:sldId id="276" r:id="rId30"/>
    <p:sldId id="278" r:id="rId31"/>
    <p:sldId id="279" r:id="rId32"/>
    <p:sldId id="280" r:id="rId33"/>
    <p:sldId id="281" r:id="rId34"/>
    <p:sldId id="302" r:id="rId35"/>
    <p:sldId id="304" r:id="rId36"/>
    <p:sldId id="309" r:id="rId37"/>
    <p:sldId id="293" r:id="rId38"/>
    <p:sldId id="305" r:id="rId39"/>
    <p:sldId id="301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6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168" y="4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viewProps" Target="viewProp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20" Type="http://schemas.openxmlformats.org/officeDocument/2006/relationships/slide" Target="slides/slide17.xml"/><Relationship Id="rId41" Type="http://schemas.openxmlformats.org/officeDocument/2006/relationships/notesMaster" Target="notesMasters/notesMaster1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22940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Shape 2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Shape 2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8338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Shape 3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70038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54527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91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buNone/>
              <a:defRPr sz="1300">
                <a:solidFill>
                  <a:schemeClr val="dk1"/>
                </a:solidFill>
              </a:defRPr>
            </a:lvl2pPr>
            <a:lvl3pPr lvl="2" algn="r" rtl="0">
              <a:buNone/>
              <a:defRPr sz="1300">
                <a:solidFill>
                  <a:schemeClr val="dk1"/>
                </a:solidFill>
              </a:defRPr>
            </a:lvl3pPr>
            <a:lvl4pPr lvl="3" algn="r" rtl="0">
              <a:buNone/>
              <a:defRPr sz="1300">
                <a:solidFill>
                  <a:schemeClr val="dk1"/>
                </a:solidFill>
              </a:defRPr>
            </a:lvl4pPr>
            <a:lvl5pPr lvl="4" algn="r" rtl="0">
              <a:buNone/>
              <a:defRPr sz="1300">
                <a:solidFill>
                  <a:schemeClr val="dk1"/>
                </a:solidFill>
              </a:defRPr>
            </a:lvl5pPr>
            <a:lvl6pPr lvl="5" algn="r" rtl="0">
              <a:buNone/>
              <a:defRPr sz="1300">
                <a:solidFill>
                  <a:schemeClr val="dk1"/>
                </a:solidFill>
              </a:defRPr>
            </a:lvl6pPr>
            <a:lvl7pPr lvl="6" algn="r" rtl="0">
              <a:buNone/>
              <a:defRPr sz="1300">
                <a:solidFill>
                  <a:schemeClr val="dk1"/>
                </a:solidFill>
              </a:defRPr>
            </a:lvl7pPr>
            <a:lvl8pPr lvl="7" algn="r" rtl="0">
              <a:buNone/>
              <a:defRPr sz="1300">
                <a:solidFill>
                  <a:schemeClr val="dk1"/>
                </a:solidFill>
              </a:defRPr>
            </a:lvl8pPr>
            <a:lvl9pPr lvl="8" algn="r" rtl="0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7" r:id="rId2"/>
    <p:sldLayoutId id="2147483668" r:id="rId3"/>
    <p:sldLayoutId id="2147483669" r:id="rId4"/>
    <p:sldLayoutId id="2147483670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vespa.ai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vespa-quick-start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docs.vespa.ai/documentation/vespa-quick-start-multinode-aws.html" TargetMode="External"/><Relationship Id="rId4" Type="http://schemas.openxmlformats.org/officeDocument/2006/relationships/hyperlink" Target="http://docs.vespa.ai/documentation/vespa-quick-start-centos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cloudconfig/application-packages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search-definitions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document/v1/music/music/docid/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docs.vespa.ai/documentation/grouping.html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ranking.html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tensor-intro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vespa.ai/documentation/jdisc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306888" y="2571750"/>
            <a:ext cx="8418940" cy="11864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Vespa</a:t>
            </a:r>
            <a:endParaRPr sz="48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u="sng" dirty="0">
                <a:solidFill>
                  <a:schemeClr val="hlink"/>
                </a:solidFill>
                <a:hlinkClick r:id="rId3"/>
              </a:rPr>
              <a:t>http://vespa.ai</a:t>
            </a:r>
            <a:endParaRPr sz="3200" dirty="0"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2744196" y="4334414"/>
            <a:ext cx="3472715" cy="4230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dirty="0"/>
              <a:t>Inspirado nos slides do </a:t>
            </a:r>
            <a:r>
              <a:rPr lang="en" sz="1100" dirty="0"/>
              <a:t>Jon Bratseth</a:t>
            </a:r>
            <a:endParaRPr sz="1100"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</p:txBody>
      </p:sp>
      <p:sp>
        <p:nvSpPr>
          <p:cNvPr id="4" name="Shape 98">
            <a:extLst>
              <a:ext uri="{FF2B5EF4-FFF2-40B4-BE49-F238E27FC236}">
                <a16:creationId xmlns:a16="http://schemas.microsoft.com/office/drawing/2014/main" id="{8790C4EF-B2DE-4922-B536-3AFD8682F3C1}"/>
              </a:ext>
            </a:extLst>
          </p:cNvPr>
          <p:cNvSpPr txBox="1">
            <a:spLocks/>
          </p:cNvSpPr>
          <p:nvPr/>
        </p:nvSpPr>
        <p:spPr>
          <a:xfrm>
            <a:off x="2714502" y="3685938"/>
            <a:ext cx="3472715" cy="423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pt-BR" sz="1400" dirty="0"/>
              <a:t>Bruno Cabral</a:t>
            </a:r>
          </a:p>
          <a:p>
            <a:pPr marL="0" indent="0"/>
            <a:r>
              <a:rPr lang="pt-BR" sz="1400" dirty="0"/>
              <a:t>bruno@escavador.com</a:t>
            </a:r>
          </a:p>
          <a:p>
            <a:pPr marL="0" indent="0"/>
            <a:endParaRPr lang="pt-BR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B3F0E3-B4F0-48BC-9A42-ADF78AA56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8360" y="531788"/>
            <a:ext cx="1905000" cy="1905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Agenda</a:t>
            </a:r>
            <a:endParaRPr sz="2800" b="0" dirty="0"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O que é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b="1" dirty="0">
                <a:solidFill>
                  <a:schemeClr val="dk2"/>
                </a:solidFill>
              </a:rPr>
              <a:t>Usando o Vespa</a:t>
            </a:r>
            <a:endParaRPr sz="1800" b="1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Ranking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Contêiner logico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27595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Instalação</a:t>
            </a:r>
            <a:endParaRPr sz="2800" b="0" dirty="0"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R</a:t>
            </a:r>
            <a:r>
              <a:rPr lang="pt-BR" sz="1800" dirty="0">
                <a:solidFill>
                  <a:schemeClr val="dk2"/>
                </a:solidFill>
              </a:rPr>
              <a:t>PM</a:t>
            </a:r>
            <a:r>
              <a:rPr lang="en" sz="1800" dirty="0">
                <a:solidFill>
                  <a:schemeClr val="dk2"/>
                </a:solidFill>
              </a:rPr>
              <a:t> packages </a:t>
            </a:r>
            <a:r>
              <a:rPr lang="pt-BR" sz="1800" dirty="0">
                <a:solidFill>
                  <a:schemeClr val="dk2"/>
                </a:solidFill>
              </a:rPr>
              <a:t>ou imagem</a:t>
            </a:r>
            <a:r>
              <a:rPr lang="en" sz="1800" dirty="0">
                <a:solidFill>
                  <a:schemeClr val="dk2"/>
                </a:solidFill>
              </a:rPr>
              <a:t> Docker ( 3 </a:t>
            </a:r>
            <a:r>
              <a:rPr lang="pt-BR" sz="1800" dirty="0">
                <a:solidFill>
                  <a:schemeClr val="dk2"/>
                </a:solidFill>
              </a:rPr>
              <a:t>minutos)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Todos os nós possuem o mesmo pacote e imagem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CentOS (</a:t>
            </a:r>
            <a:r>
              <a:rPr lang="pt-BR" sz="1800" dirty="0">
                <a:solidFill>
                  <a:schemeClr val="dk2"/>
                </a:solidFill>
              </a:rPr>
              <a:t>Roda no Mac e Windows através do </a:t>
            </a:r>
            <a:r>
              <a:rPr lang="en" sz="1800" dirty="0">
                <a:solidFill>
                  <a:schemeClr val="dk2"/>
                </a:solidFill>
              </a:rPr>
              <a:t>Docker o</a:t>
            </a:r>
            <a:r>
              <a:rPr lang="pt-BR" sz="1800" dirty="0">
                <a:solidFill>
                  <a:schemeClr val="dk2"/>
                </a:solidFill>
              </a:rPr>
              <a:t>u</a:t>
            </a:r>
            <a:r>
              <a:rPr lang="en" sz="1800" dirty="0">
                <a:solidFill>
                  <a:schemeClr val="dk2"/>
                </a:solidFill>
              </a:rPr>
              <a:t> VirtualBox)</a:t>
            </a:r>
            <a:endParaRPr sz="1800" dirty="0">
              <a:solidFill>
                <a:schemeClr val="dk2"/>
              </a:solidFill>
            </a:endParaRPr>
          </a:p>
          <a:p>
            <a:pPr marL="0" lvl="0" indent="4572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3"/>
              </a:rPr>
              <a:t>http://docs.vespa.ai/documentation/vespa-quick-start.html</a:t>
            </a:r>
            <a:endParaRPr sz="1400" dirty="0">
              <a:solidFill>
                <a:schemeClr val="dk2"/>
              </a:solidFill>
            </a:endParaRPr>
          </a:p>
          <a:p>
            <a:pPr marL="0" lvl="0" indent="4572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4"/>
              </a:rPr>
              <a:t>http://docs.vespa.ai/documentation/vespa-quick-start-centos.html</a:t>
            </a:r>
            <a:endParaRPr sz="1400" dirty="0">
              <a:solidFill>
                <a:schemeClr val="dk2"/>
              </a:solidFill>
            </a:endParaRPr>
          </a:p>
          <a:p>
            <a:pPr marL="0" lvl="0" indent="4572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u="sng" dirty="0">
                <a:solidFill>
                  <a:schemeClr val="hlink"/>
                </a:solidFill>
                <a:hlinkClick r:id="rId5"/>
              </a:rPr>
              <a:t>http://docs.vespa.ai/documentation/vespa-quick-start-multinode-aws.html</a:t>
            </a:r>
            <a:endParaRPr sz="14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0892-1ABF-4150-B39B-78EBD279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80FC2-5125-4899-A54D-AF1510C1E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354" y="1048079"/>
            <a:ext cx="7321463" cy="4095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769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262FD-83B8-47B8-9B43-6F68D0BBE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Vagrant</a:t>
            </a:r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22F956-3861-41E5-9784-E30A31BA1B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860" y="1063378"/>
            <a:ext cx="5560086" cy="397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06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Configurando</a:t>
            </a:r>
            <a:r>
              <a:rPr lang="en" sz="2800" b="0" dirty="0"/>
              <a:t>: Application packages</a:t>
            </a:r>
            <a:endParaRPr sz="2800" b="0" dirty="0"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i="1" dirty="0">
                <a:solidFill>
                  <a:schemeClr val="dk2"/>
                </a:solidFill>
              </a:rPr>
              <a:t>Contem TODA a aplicação</a:t>
            </a:r>
            <a:r>
              <a:rPr lang="en" sz="1800" dirty="0">
                <a:solidFill>
                  <a:schemeClr val="dk2"/>
                </a:solidFill>
              </a:rPr>
              <a:t>: </a:t>
            </a:r>
            <a:r>
              <a:rPr lang="pt-BR" sz="1800" dirty="0">
                <a:solidFill>
                  <a:schemeClr val="dk2"/>
                </a:solidFill>
              </a:rPr>
              <a:t>configuração do sistema</a:t>
            </a:r>
            <a:r>
              <a:rPr lang="en" sz="1800" dirty="0">
                <a:solidFill>
                  <a:schemeClr val="dk2"/>
                </a:solidFill>
              </a:rPr>
              <a:t>, schemas, jars, model</a:t>
            </a:r>
            <a:r>
              <a:rPr lang="pt-BR" sz="1800" dirty="0">
                <a:solidFill>
                  <a:schemeClr val="dk2"/>
                </a:solidFill>
              </a:rPr>
              <a:t>o</a:t>
            </a:r>
            <a:r>
              <a:rPr lang="en" sz="1800" dirty="0">
                <a:solidFill>
                  <a:schemeClr val="dk2"/>
                </a:solidFill>
              </a:rPr>
              <a:t>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i="1" dirty="0">
                <a:solidFill>
                  <a:schemeClr val="dk2"/>
                </a:solidFill>
              </a:rPr>
              <a:t>deploy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r>
              <a:rPr lang="pt-BR" sz="1800" dirty="0">
                <a:solidFill>
                  <a:schemeClr val="dk2"/>
                </a:solidFill>
              </a:rPr>
              <a:t>no</a:t>
            </a:r>
            <a:r>
              <a:rPr lang="en" sz="1800" dirty="0">
                <a:solidFill>
                  <a:schemeClr val="dk2"/>
                </a:solidFill>
              </a:rPr>
              <a:t> Vespa: </a:t>
            </a:r>
            <a:endParaRPr sz="1800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 dirty="0">
                <a:solidFill>
                  <a:schemeClr val="dk2"/>
                </a:solidFill>
              </a:rPr>
              <a:t>deploy prepare [</a:t>
            </a:r>
            <a:r>
              <a:rPr lang="pt-BR" sz="1800" dirty="0">
                <a:solidFill>
                  <a:schemeClr val="dk2"/>
                </a:solidFill>
              </a:rPr>
              <a:t>caminho</a:t>
            </a:r>
            <a:r>
              <a:rPr lang="en" sz="1800" dirty="0">
                <a:solidFill>
                  <a:schemeClr val="dk2"/>
                </a:solidFill>
              </a:rPr>
              <a:t>] – </a:t>
            </a:r>
            <a:r>
              <a:rPr lang="pt-BR" sz="1800" b="1" dirty="0">
                <a:solidFill>
                  <a:schemeClr val="dk2"/>
                </a:solidFill>
              </a:rPr>
              <a:t>Distribui para todo mundo!</a:t>
            </a:r>
            <a:endParaRPr sz="1800" b="1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 dirty="0">
                <a:solidFill>
                  <a:schemeClr val="dk2"/>
                </a:solidFill>
              </a:rPr>
              <a:t>deploy activate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A grande maioria das mudanças acontecem sem reiniciar </a:t>
            </a:r>
            <a:r>
              <a:rPr lang="en" sz="1800" dirty="0">
                <a:solidFill>
                  <a:schemeClr val="dk2"/>
                </a:solidFill>
              </a:rPr>
              <a:t>(</a:t>
            </a:r>
            <a:r>
              <a:rPr lang="pt-BR" sz="1800" dirty="0">
                <a:solidFill>
                  <a:schemeClr val="dk2"/>
                </a:solidFill>
              </a:rPr>
              <a:t>incluindo mudanças no código </a:t>
            </a:r>
            <a:r>
              <a:rPr lang="en" sz="1800" dirty="0">
                <a:solidFill>
                  <a:schemeClr val="dk2"/>
                </a:solidFill>
              </a:rPr>
              <a:t>Java)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http://docs.vespa.ai/documentation/cloudconfig/application-packages.html</a:t>
            </a: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311700" y="205475"/>
            <a:ext cx="8520600" cy="81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 package</a:t>
            </a:r>
            <a:endParaRPr dirty="0"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311700" y="1017575"/>
            <a:ext cx="2034600" cy="56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./services.xml</a:t>
            </a: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311700" y="1316350"/>
            <a:ext cx="4708200" cy="36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&lt;services version='1.0'&gt;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&lt;content id='music' version='1.0'&gt;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&lt;redundancy&gt;2&lt;/redundancy&gt;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&lt;documents&gt;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&lt;document mode='index' type='music'/&gt;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&lt;/documents&gt;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&lt;nodes&gt;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&lt;node hostalias=”node1” distribution-key=”0”/&gt;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&lt;node hostalias=”node2” distribution-key=”1”/&gt;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&lt;/nodes&gt;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&lt;/content&gt;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&lt;/services&gt;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5394775" y="1102825"/>
            <a:ext cx="22359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./hosts.xml</a:t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5394775" y="1813250"/>
            <a:ext cx="36918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&lt;hosts&gt;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&lt;host name="host1.domain.name"&gt;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&lt;alias&gt;node1&lt;/alias&gt;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&lt;/host&gt;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&lt;host name="</a:t>
            </a: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host2.domain.name</a:t>
            </a: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"&gt;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&lt;alias&gt;node2&lt;/alias&gt;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&lt;/host&gt;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&lt;/hosts&gt;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 package</a:t>
            </a:r>
            <a:endParaRPr dirty="0"/>
          </a:p>
        </p:txBody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361075" y="1505500"/>
            <a:ext cx="3027600" cy="4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pt-BR" dirty="0"/>
              <a:t>Define o tipo dos campos, índices e a função de rank</a:t>
            </a:r>
          </a:p>
          <a:p>
            <a:pPr marL="285750" lvl="0" indent="-285750" rtl="0">
              <a:spcBef>
                <a:spcPts val="0"/>
              </a:spcBef>
              <a:spcAft>
                <a:spcPts val="1600"/>
              </a:spcAft>
              <a:buFontTx/>
              <a:buChar char="-"/>
            </a:pPr>
            <a:r>
              <a:rPr lang="pt-BR" dirty="0"/>
              <a:t>Pode ser mudado</a:t>
            </a:r>
            <a:endParaRPr dirty="0"/>
          </a:p>
        </p:txBody>
      </p:sp>
      <p:sp>
        <p:nvSpPr>
          <p:cNvPr id="175" name="Shape 175"/>
          <p:cNvSpPr txBox="1"/>
          <p:nvPr/>
        </p:nvSpPr>
        <p:spPr>
          <a:xfrm>
            <a:off x="4574575" y="347725"/>
            <a:ext cx="4512000" cy="446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search music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document music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field artist type string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indexing: summary | index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field album type string {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indexing: summary | index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field track type string {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indexing: summary | index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dirty="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 dirty="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field popularity type int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indexing: summary | attribute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attribute: fast-search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rank-profile song inherits default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first-phase {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expression { 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    0.7 * nativeRank(artist,album,track) +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    0.3 * attribute(popularity)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000" dirty="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" name="Shape 176"/>
          <p:cNvSpPr txBox="1"/>
          <p:nvPr/>
        </p:nvSpPr>
        <p:spPr>
          <a:xfrm>
            <a:off x="550025" y="4667625"/>
            <a:ext cx="5928000" cy="3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http://docs.vespa.ai/documentation/search-definitions.html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7134-4DDB-4BC0-908D-FD0CD2A14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36839"/>
            <a:ext cx="8520600" cy="572700"/>
          </a:xfrm>
        </p:spPr>
        <p:txBody>
          <a:bodyPr/>
          <a:lstStyle/>
          <a:p>
            <a:r>
              <a:rPr lang="pt-BR" dirty="0"/>
              <a:t>Exemplo de </a:t>
            </a:r>
            <a:r>
              <a:rPr lang="pt-BR" dirty="0" err="1"/>
              <a:t>deploy</a:t>
            </a:r>
            <a:r>
              <a:rPr lang="pt-BR" dirty="0"/>
              <a:t> - </a:t>
            </a:r>
            <a:r>
              <a:rPr lang="pt-BR" sz="1800" dirty="0"/>
              <a:t>sample-apps\</a:t>
            </a:r>
            <a:r>
              <a:rPr lang="pt-BR" sz="1800" dirty="0" err="1"/>
              <a:t>basic</a:t>
            </a:r>
            <a:r>
              <a:rPr lang="pt-BR" sz="1800" dirty="0"/>
              <a:t>-</a:t>
            </a:r>
            <a:r>
              <a:rPr lang="pt-BR" sz="1800" dirty="0" err="1"/>
              <a:t>search</a:t>
            </a:r>
            <a:r>
              <a:rPr lang="pt-BR" sz="1800" dirty="0"/>
              <a:t>-tensor</a:t>
            </a:r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1FE18C-EE8E-4A5A-AB80-1F8284A6E8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AFC908-494F-4A8B-BD07-FEC23246F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611464"/>
            <a:ext cx="7109497" cy="453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9416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</a:t>
            </a:r>
            <a:r>
              <a:rPr lang="pt-BR" dirty="0" err="1"/>
              <a:t>ção</a:t>
            </a:r>
            <a:r>
              <a:rPr lang="pt-BR" dirty="0"/>
              <a:t> em produção</a:t>
            </a:r>
            <a:endParaRPr dirty="0"/>
          </a:p>
        </p:txBody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Sem ponto único de falha. A consulta pode ser feita para </a:t>
            </a:r>
            <a:r>
              <a:rPr lang="pt-BR" b="1" dirty="0"/>
              <a:t>qualquer nó</a:t>
            </a:r>
            <a:endParaRPr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F</a:t>
            </a:r>
            <a:r>
              <a:rPr lang="en" dirty="0"/>
              <a:t>ailover </a:t>
            </a:r>
            <a:r>
              <a:rPr lang="pt-BR" dirty="0"/>
              <a:t>automático</a:t>
            </a:r>
            <a:r>
              <a:rPr lang="en" dirty="0"/>
              <a:t> + </a:t>
            </a:r>
            <a:r>
              <a:rPr lang="pt-BR" dirty="0"/>
              <a:t>recuperação dos dados </a:t>
            </a:r>
            <a:r>
              <a:rPr lang="en" dirty="0"/>
              <a:t>-&gt; </a:t>
            </a:r>
            <a:r>
              <a:rPr lang="pt-BR" dirty="0"/>
              <a:t>Não precisa de uma equipe de </a:t>
            </a:r>
            <a:r>
              <a:rPr lang="pt-BR" dirty="0" err="1"/>
              <a:t>ops</a:t>
            </a:r>
            <a:r>
              <a:rPr lang="pt-BR" dirty="0"/>
              <a:t> plantonista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Coleta de log centralizado no nó de configuração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Rica coleção de métricas sobre cada nó no servidor de </a:t>
            </a:r>
            <a:r>
              <a:rPr lang="pt-BR" dirty="0" err="1"/>
              <a:t>config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2231FF-02AF-41F7-9793-5BDD19152085}"/>
              </a:ext>
            </a:extLst>
          </p:cNvPr>
          <p:cNvSpPr txBox="1"/>
          <p:nvPr/>
        </p:nvSpPr>
        <p:spPr>
          <a:xfrm>
            <a:off x="908138" y="3868368"/>
            <a:ext cx="66137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“80% dos nossos dados estão no Vespa. 20% estão no </a:t>
            </a:r>
            <a:r>
              <a:rPr lang="pt-BR" dirty="0" err="1"/>
              <a:t>Elasticsearch</a:t>
            </a:r>
            <a:r>
              <a:rPr lang="pt-BR" dirty="0"/>
              <a:t>. 80% do nosso esforço de manutenção está no </a:t>
            </a:r>
            <a:r>
              <a:rPr lang="pt-BR" dirty="0" err="1"/>
              <a:t>Elasticsearch</a:t>
            </a:r>
            <a:r>
              <a:rPr lang="pt-BR" dirty="0"/>
              <a:t>”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title"/>
          </p:nvPr>
        </p:nvSpPr>
        <p:spPr>
          <a:xfrm>
            <a:off x="311700" y="2082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Alimentando o Vespa</a:t>
            </a:r>
            <a:endParaRPr dirty="0"/>
          </a:p>
        </p:txBody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311700" y="867175"/>
            <a:ext cx="8520600" cy="41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POST 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        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    to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http://</a:t>
            </a:r>
            <a:r>
              <a:rPr lang="pt-BR" u="sng" dirty="0" err="1">
                <a:solidFill>
                  <a:schemeClr val="hlink"/>
                </a:solidFill>
                <a:hlinkClick r:id="rId3"/>
              </a:rPr>
              <a:t>localhost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:8080/document/v1/music/music/docid/</a:t>
            </a:r>
            <a:r>
              <a:rPr lang="en" sz="2800" b="1" u="sng" dirty="0">
                <a:solidFill>
                  <a:schemeClr val="hlink"/>
                </a:solidFill>
                <a:hlinkClick r:id="rId3"/>
              </a:rPr>
              <a:t>1</a:t>
            </a:r>
            <a:endParaRPr sz="2800" b="1"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    (</a:t>
            </a:r>
            <a:r>
              <a:rPr lang="pt-BR" dirty="0"/>
              <a:t>ou usar o cliente</a:t>
            </a:r>
            <a:r>
              <a:rPr lang="en" dirty="0"/>
              <a:t> Java </a:t>
            </a:r>
            <a:r>
              <a:rPr lang="pt-BR" dirty="0"/>
              <a:t>para alto volume</a:t>
            </a:r>
            <a:r>
              <a:rPr lang="en" dirty="0"/>
              <a:t>)</a:t>
            </a:r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Ou ajudar a terminar o nosso cliente Python e PHP.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GET </a:t>
            </a:r>
            <a:r>
              <a:rPr lang="en-US" dirty="0" err="1"/>
              <a:t>documento</a:t>
            </a:r>
            <a:r>
              <a:rPr lang="en-US" dirty="0"/>
              <a:t>: </a:t>
            </a:r>
            <a:r>
              <a:rPr lang="en-US" u="sng" dirty="0">
                <a:solidFill>
                  <a:schemeClr val="hlink"/>
                </a:solidFill>
                <a:hlinkClick r:id="rId3"/>
              </a:rPr>
              <a:t>http://localhost:8080/document/v1/music/music/docid/1</a:t>
            </a:r>
            <a:endParaRPr lang="en-US" dirty="0"/>
          </a:p>
        </p:txBody>
      </p:sp>
      <p:sp>
        <p:nvSpPr>
          <p:cNvPr id="183" name="Shape 183"/>
          <p:cNvSpPr txBox="1"/>
          <p:nvPr/>
        </p:nvSpPr>
        <p:spPr>
          <a:xfrm>
            <a:off x="1298375" y="1239975"/>
            <a:ext cx="3999300" cy="22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{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"fields": {</a:t>
            </a:r>
            <a:endParaRPr dirty="0"/>
          </a:p>
          <a:p>
            <a:pPr lvl="0"/>
            <a:r>
              <a:rPr lang="en" dirty="0">
                <a:solidFill>
                  <a:schemeClr val="dk1"/>
                </a:solidFill>
              </a:rPr>
              <a:t>        </a:t>
            </a:r>
            <a:r>
              <a:rPr lang="pt-BR" dirty="0">
                <a:solidFill>
                  <a:schemeClr val="dk1"/>
                </a:solidFill>
              </a:rPr>
              <a:t>"</a:t>
            </a:r>
            <a:r>
              <a:rPr lang="pt-BR" dirty="0" err="1">
                <a:solidFill>
                  <a:schemeClr val="dk1"/>
                </a:solidFill>
              </a:rPr>
              <a:t>album</a:t>
            </a:r>
            <a:r>
              <a:rPr lang="pt-BR" dirty="0">
                <a:solidFill>
                  <a:schemeClr val="dk1"/>
                </a:solidFill>
              </a:rPr>
              <a:t>": "Vai Passar Mal",</a:t>
            </a:r>
          </a:p>
          <a:p>
            <a:pPr lvl="0"/>
            <a:r>
              <a:rPr lang="pt-BR" dirty="0">
                <a:solidFill>
                  <a:schemeClr val="dk1"/>
                </a:solidFill>
              </a:rPr>
              <a:t>        "</a:t>
            </a:r>
            <a:r>
              <a:rPr lang="pt-BR" dirty="0" err="1">
                <a:solidFill>
                  <a:schemeClr val="dk1"/>
                </a:solidFill>
              </a:rPr>
              <a:t>artist</a:t>
            </a:r>
            <a:r>
              <a:rPr lang="pt-BR" dirty="0">
                <a:solidFill>
                  <a:schemeClr val="dk1"/>
                </a:solidFill>
              </a:rPr>
              <a:t>": "</a:t>
            </a:r>
            <a:r>
              <a:rPr lang="pt-BR" dirty="0" err="1">
                <a:solidFill>
                  <a:schemeClr val="dk1"/>
                </a:solidFill>
              </a:rPr>
              <a:t>Pabllo</a:t>
            </a:r>
            <a:r>
              <a:rPr lang="pt-BR" dirty="0">
                <a:solidFill>
                  <a:schemeClr val="dk1"/>
                </a:solidFill>
              </a:rPr>
              <a:t> </a:t>
            </a:r>
            <a:r>
              <a:rPr lang="pt-BR" dirty="0" err="1">
                <a:solidFill>
                  <a:schemeClr val="dk1"/>
                </a:solidFill>
              </a:rPr>
              <a:t>Vittar</a:t>
            </a:r>
            <a:r>
              <a:rPr lang="pt-BR" dirty="0">
                <a:solidFill>
                  <a:schemeClr val="dk1"/>
                </a:solidFill>
              </a:rPr>
              <a:t>",</a:t>
            </a:r>
          </a:p>
          <a:p>
            <a:pPr lvl="0"/>
            <a:r>
              <a:rPr lang="pt-BR" dirty="0">
                <a:solidFill>
                  <a:schemeClr val="dk1"/>
                </a:solidFill>
              </a:rPr>
              <a:t>        "</a:t>
            </a:r>
            <a:r>
              <a:rPr lang="pt-BR" dirty="0" err="1">
                <a:solidFill>
                  <a:schemeClr val="dk1"/>
                </a:solidFill>
              </a:rPr>
              <a:t>title</a:t>
            </a:r>
            <a:r>
              <a:rPr lang="pt-BR" dirty="0">
                <a:solidFill>
                  <a:schemeClr val="dk1"/>
                </a:solidFill>
              </a:rPr>
              <a:t>": "Corpo Sensual",</a:t>
            </a:r>
          </a:p>
          <a:p>
            <a:pPr lvl="0"/>
            <a:r>
              <a:rPr lang="en" dirty="0"/>
              <a:t>         "popularity": 0.97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    }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}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Agenda</a:t>
            </a:r>
            <a:endParaRPr sz="2800" b="0" dirty="0"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b="1" dirty="0">
                <a:solidFill>
                  <a:schemeClr val="dk2"/>
                </a:solidFill>
              </a:rPr>
              <a:t>O que é o Vespa</a:t>
            </a:r>
            <a:endParaRPr sz="1800" b="1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Usando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Ranking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Contêiner logico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970A94-E3B5-4C9D-8F80-BEA925524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01" y="91977"/>
            <a:ext cx="5785164" cy="476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68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>
            <a:spLocks noGrp="1"/>
          </p:cNvSpPr>
          <p:nvPr>
            <p:ph type="title"/>
          </p:nvPr>
        </p:nvSpPr>
        <p:spPr>
          <a:xfrm>
            <a:off x="457200" y="65235"/>
            <a:ext cx="8229600" cy="104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dirty="0"/>
              <a:t>Execu</a:t>
            </a:r>
            <a:r>
              <a:rPr lang="pt-BR" sz="2800" b="0" dirty="0" err="1"/>
              <a:t>ção</a:t>
            </a:r>
            <a:endParaRPr sz="2800" b="0" dirty="0"/>
          </a:p>
        </p:txBody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457200" y="1817376"/>
            <a:ext cx="3150300" cy="31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 dirty="0"/>
              <a:t>Computação com baixa latência sobre um grande volume de dados...</a:t>
            </a:r>
            <a:endParaRPr sz="1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... </a:t>
            </a:r>
            <a:r>
              <a:rPr lang="pt-BR" sz="1400" dirty="0"/>
              <a:t>empurrando a execução para dos dados</a:t>
            </a:r>
            <a:endParaRPr sz="1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dirty="0"/>
              <a:t>... </a:t>
            </a:r>
            <a:r>
              <a:rPr lang="pt-BR" sz="1400" dirty="0"/>
              <a:t>e preparando as estruturas de dados durante a escrita</a:t>
            </a:r>
            <a:endParaRPr sz="1400" dirty="0"/>
          </a:p>
        </p:txBody>
      </p:sp>
      <p:sp>
        <p:nvSpPr>
          <p:cNvPr id="208" name="Shape 208"/>
          <p:cNvSpPr/>
          <p:nvPr/>
        </p:nvSpPr>
        <p:spPr>
          <a:xfrm>
            <a:off x="5086125" y="854906"/>
            <a:ext cx="2525700" cy="8121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</p:txBody>
      </p:sp>
      <p:sp>
        <p:nvSpPr>
          <p:cNvPr id="209" name="Shape 209"/>
          <p:cNvSpPr txBox="1"/>
          <p:nvPr/>
        </p:nvSpPr>
        <p:spPr>
          <a:xfrm>
            <a:off x="5086125" y="854906"/>
            <a:ext cx="3657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/>
              <a:t>Container</a:t>
            </a:r>
            <a:endParaRPr sz="1200" i="1" dirty="0"/>
          </a:p>
        </p:txBody>
      </p:sp>
      <p:sp>
        <p:nvSpPr>
          <p:cNvPr id="210" name="Shape 210"/>
          <p:cNvSpPr/>
          <p:nvPr/>
        </p:nvSpPr>
        <p:spPr>
          <a:xfrm>
            <a:off x="5387575" y="1197806"/>
            <a:ext cx="2121778" cy="322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M</a:t>
            </a:r>
            <a:r>
              <a:rPr lang="en" dirty="0"/>
              <a:t>iddleware </a:t>
            </a:r>
            <a:r>
              <a:rPr lang="pt-BR" dirty="0"/>
              <a:t>de Pesquisa</a:t>
            </a:r>
            <a:endParaRPr dirty="0"/>
          </a:p>
        </p:txBody>
      </p:sp>
      <p:cxnSp>
        <p:nvCxnSpPr>
          <p:cNvPr id="211" name="Shape 211"/>
          <p:cNvCxnSpPr/>
          <p:nvPr/>
        </p:nvCxnSpPr>
        <p:spPr>
          <a:xfrm>
            <a:off x="6348825" y="508678"/>
            <a:ext cx="300" cy="354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2" name="Shape 212"/>
          <p:cNvSpPr txBox="1"/>
          <p:nvPr/>
        </p:nvSpPr>
        <p:spPr>
          <a:xfrm>
            <a:off x="6349125" y="476550"/>
            <a:ext cx="688500" cy="23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/>
              <a:t>Query</a:t>
            </a:r>
            <a:endParaRPr sz="1000" dirty="0"/>
          </a:p>
        </p:txBody>
      </p:sp>
      <p:sp>
        <p:nvSpPr>
          <p:cNvPr id="213" name="Shape 213"/>
          <p:cNvSpPr/>
          <p:nvPr/>
        </p:nvSpPr>
        <p:spPr>
          <a:xfrm>
            <a:off x="4210850" y="2165625"/>
            <a:ext cx="3899100" cy="2310900"/>
          </a:xfrm>
          <a:prstGeom prst="rect">
            <a:avLst/>
          </a:prstGeom>
          <a:solidFill>
            <a:srgbClr val="EFEFE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i="1"/>
          </a:p>
        </p:txBody>
      </p:sp>
      <p:sp>
        <p:nvSpPr>
          <p:cNvPr id="214" name="Shape 214"/>
          <p:cNvSpPr txBox="1"/>
          <p:nvPr/>
        </p:nvSpPr>
        <p:spPr>
          <a:xfrm>
            <a:off x="4210850" y="2165625"/>
            <a:ext cx="3000000" cy="2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i="1" dirty="0"/>
              <a:t>Nó de conteúdo</a:t>
            </a:r>
            <a:endParaRPr sz="1200" i="1" dirty="0"/>
          </a:p>
        </p:txBody>
      </p:sp>
      <p:sp>
        <p:nvSpPr>
          <p:cNvPr id="215" name="Shape 215"/>
          <p:cNvSpPr/>
          <p:nvPr/>
        </p:nvSpPr>
        <p:spPr>
          <a:xfrm>
            <a:off x="4533500" y="2459025"/>
            <a:ext cx="2126100" cy="322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Matching+1st ranking</a:t>
            </a:r>
            <a:endParaRPr dirty="0"/>
          </a:p>
        </p:txBody>
      </p:sp>
      <p:sp>
        <p:nvSpPr>
          <p:cNvPr id="216" name="Shape 216"/>
          <p:cNvSpPr/>
          <p:nvPr/>
        </p:nvSpPr>
        <p:spPr>
          <a:xfrm>
            <a:off x="4530050" y="3463425"/>
            <a:ext cx="2514000" cy="322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Agrupamento</a:t>
            </a:r>
            <a:r>
              <a:rPr lang="en" dirty="0"/>
              <a:t> &amp; ag</a:t>
            </a:r>
            <a:r>
              <a:rPr lang="pt-BR" dirty="0"/>
              <a:t>r</a:t>
            </a:r>
            <a:r>
              <a:rPr lang="en" dirty="0"/>
              <a:t>ega</a:t>
            </a:r>
            <a:r>
              <a:rPr lang="pt-BR" dirty="0" err="1"/>
              <a:t>ção</a:t>
            </a:r>
            <a:endParaRPr dirty="0"/>
          </a:p>
        </p:txBody>
      </p:sp>
      <p:sp>
        <p:nvSpPr>
          <p:cNvPr id="217" name="Shape 217"/>
          <p:cNvSpPr/>
          <p:nvPr/>
        </p:nvSpPr>
        <p:spPr>
          <a:xfrm>
            <a:off x="4533500" y="2961225"/>
            <a:ext cx="2126100" cy="322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2nd phase ranking</a:t>
            </a:r>
            <a:endParaRPr dirty="0"/>
          </a:p>
        </p:txBody>
      </p:sp>
      <p:sp>
        <p:nvSpPr>
          <p:cNvPr id="218" name="Shape 218"/>
          <p:cNvSpPr/>
          <p:nvPr/>
        </p:nvSpPr>
        <p:spPr>
          <a:xfrm>
            <a:off x="4530050" y="3973481"/>
            <a:ext cx="3356700" cy="3222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Coleta do conteúdo </a:t>
            </a:r>
            <a:r>
              <a:rPr lang="en" dirty="0"/>
              <a:t>+ </a:t>
            </a:r>
            <a:r>
              <a:rPr lang="pt-BR" dirty="0"/>
              <a:t>e </a:t>
            </a:r>
            <a:r>
              <a:rPr lang="en" dirty="0"/>
              <a:t>snippet</a:t>
            </a:r>
            <a:endParaRPr dirty="0"/>
          </a:p>
        </p:txBody>
      </p:sp>
      <p:cxnSp>
        <p:nvCxnSpPr>
          <p:cNvPr id="219" name="Shape 219"/>
          <p:cNvCxnSpPr/>
          <p:nvPr/>
        </p:nvCxnSpPr>
        <p:spPr>
          <a:xfrm>
            <a:off x="6310675" y="1516388"/>
            <a:ext cx="0" cy="930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310675" y="2781225"/>
            <a:ext cx="0" cy="180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6310675" y="3283425"/>
            <a:ext cx="0" cy="180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2" name="Shape 222"/>
          <p:cNvCxnSpPr/>
          <p:nvPr/>
        </p:nvCxnSpPr>
        <p:spPr>
          <a:xfrm rot="10800000" flipH="1">
            <a:off x="6865600" y="1536956"/>
            <a:ext cx="13800" cy="1932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23" name="Shape 223"/>
          <p:cNvCxnSpPr/>
          <p:nvPr/>
        </p:nvCxnSpPr>
        <p:spPr>
          <a:xfrm rot="10800000" flipH="1">
            <a:off x="7215025" y="1521525"/>
            <a:ext cx="13500" cy="2451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med" len="med"/>
            <a:tailEnd type="triangle" w="med" len="med"/>
          </a:ln>
        </p:spPr>
      </p:cxnSp>
      <p:sp>
        <p:nvSpPr>
          <p:cNvPr id="224" name="Shape 224"/>
          <p:cNvSpPr txBox="1"/>
          <p:nvPr/>
        </p:nvSpPr>
        <p:spPr>
          <a:xfrm>
            <a:off x="-1677325" y="65494"/>
            <a:ext cx="3657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8064275" y="3149663"/>
            <a:ext cx="36576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...</a:t>
            </a:r>
            <a:endParaRPr sz="24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91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Execução da Pesquisa e armazenamento</a:t>
            </a:r>
            <a:endParaRPr sz="2800" b="0" dirty="0"/>
          </a:p>
        </p:txBody>
      </p:sp>
      <p:sp>
        <p:nvSpPr>
          <p:cNvPr id="231" name="Shape 231"/>
          <p:cNvSpPr txBox="1">
            <a:spLocks noGrp="1"/>
          </p:cNvSpPr>
          <p:nvPr>
            <p:ph type="body" idx="1"/>
          </p:nvPr>
        </p:nvSpPr>
        <p:spPr>
          <a:xfrm>
            <a:off x="457200" y="918225"/>
            <a:ext cx="8229600" cy="400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Analisa um d</a:t>
            </a:r>
            <a:r>
              <a:rPr lang="en" sz="1800" dirty="0">
                <a:solidFill>
                  <a:schemeClr val="dk2"/>
                </a:solidFill>
              </a:rPr>
              <a:t>ocument</a:t>
            </a:r>
            <a:r>
              <a:rPr lang="pt-BR" sz="1800" dirty="0">
                <a:solidFill>
                  <a:schemeClr val="dk2"/>
                </a:solidFill>
              </a:rPr>
              <a:t>o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r>
              <a:rPr lang="pt-BR" sz="1800" dirty="0">
                <a:solidFill>
                  <a:schemeClr val="dk2"/>
                </a:solidFill>
              </a:rPr>
              <a:t>por vez para todos os operadores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“Index</a:t>
            </a:r>
            <a:r>
              <a:rPr lang="pt-BR" sz="1800" dirty="0">
                <a:solidFill>
                  <a:schemeClr val="dk2"/>
                </a:solidFill>
              </a:rPr>
              <a:t>es</a:t>
            </a:r>
            <a:r>
              <a:rPr lang="en" sz="1800" dirty="0">
                <a:solidFill>
                  <a:schemeClr val="dk2"/>
                </a:solidFill>
              </a:rPr>
              <a:t>”: </a:t>
            </a:r>
            <a:r>
              <a:rPr lang="pt-BR" sz="1800" dirty="0">
                <a:solidFill>
                  <a:schemeClr val="dk2"/>
                </a:solidFill>
              </a:rPr>
              <a:t>Procura em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endParaRPr sz="1800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pt-BR" sz="1800" dirty="0">
                <a:solidFill>
                  <a:schemeClr val="dk2"/>
                </a:solidFill>
              </a:rPr>
              <a:t>Índices posicionais de texto</a:t>
            </a:r>
            <a:r>
              <a:rPr lang="en" sz="1800" dirty="0">
                <a:solidFill>
                  <a:schemeClr val="dk2"/>
                </a:solidFill>
              </a:rPr>
              <a:t> (</a:t>
            </a:r>
            <a:r>
              <a:rPr lang="pt-BR" sz="1800" dirty="0">
                <a:solidFill>
                  <a:schemeClr val="dk2"/>
                </a:solidFill>
              </a:rPr>
              <a:t>dicionários</a:t>
            </a:r>
            <a:r>
              <a:rPr lang="en" sz="1800" dirty="0">
                <a:solidFill>
                  <a:schemeClr val="dk2"/>
                </a:solidFill>
              </a:rPr>
              <a:t> + posting lists), </a:t>
            </a:r>
            <a:r>
              <a:rPr lang="pt-BR" sz="1800" dirty="0">
                <a:solidFill>
                  <a:schemeClr val="dk2"/>
                </a:solidFill>
              </a:rPr>
              <a:t>e</a:t>
            </a:r>
            <a:endParaRPr sz="1800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en" sz="1800" dirty="0">
                <a:solidFill>
                  <a:schemeClr val="dk2"/>
                </a:solidFill>
              </a:rPr>
              <a:t>B-trees em memoria </a:t>
            </a:r>
            <a:r>
              <a:rPr lang="pt-BR" sz="1800" dirty="0">
                <a:solidFill>
                  <a:schemeClr val="dk2"/>
                </a:solidFill>
              </a:rPr>
              <a:t>para as mudanças recentes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“attribute”: </a:t>
            </a:r>
            <a:r>
              <a:rPr lang="pt-BR" sz="1800" dirty="0">
                <a:solidFill>
                  <a:schemeClr val="dk2"/>
                </a:solidFill>
              </a:rPr>
              <a:t>Estrutura densa em memoria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r>
              <a:rPr lang="pt-BR" sz="1800" dirty="0">
                <a:solidFill>
                  <a:schemeClr val="dk2"/>
                </a:solidFill>
              </a:rPr>
              <a:t>com </a:t>
            </a:r>
            <a:r>
              <a:rPr lang="en" sz="1800" dirty="0">
                <a:solidFill>
                  <a:schemeClr val="dk2"/>
                </a:solidFill>
              </a:rPr>
              <a:t>B-trees </a:t>
            </a:r>
            <a:r>
              <a:rPr lang="pt-BR" sz="1800" dirty="0">
                <a:solidFill>
                  <a:schemeClr val="dk2"/>
                </a:solidFill>
              </a:rPr>
              <a:t>opcionais</a:t>
            </a:r>
            <a:r>
              <a:rPr lang="en" sz="1800" dirty="0">
                <a:solidFill>
                  <a:schemeClr val="dk2"/>
                </a:solidFill>
              </a:rPr>
              <a:t>, </a:t>
            </a:r>
            <a:r>
              <a:rPr lang="pt-BR" sz="1800" dirty="0">
                <a:solidFill>
                  <a:schemeClr val="dk2"/>
                </a:solidFill>
              </a:rPr>
              <a:t>para pesquisa</a:t>
            </a:r>
            <a:r>
              <a:rPr lang="en" sz="1800" dirty="0">
                <a:solidFill>
                  <a:schemeClr val="dk2"/>
                </a:solidFill>
              </a:rPr>
              <a:t>, </a:t>
            </a:r>
            <a:r>
              <a:rPr lang="pt-BR" sz="1800" dirty="0">
                <a:solidFill>
                  <a:schemeClr val="dk2"/>
                </a:solidFill>
              </a:rPr>
              <a:t>agrupamento e</a:t>
            </a:r>
            <a:r>
              <a:rPr lang="en" sz="1800" dirty="0">
                <a:solidFill>
                  <a:schemeClr val="dk2"/>
                </a:solidFill>
              </a:rPr>
              <a:t> ranking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Log de </a:t>
            </a:r>
            <a:r>
              <a:rPr lang="en" sz="1800" dirty="0">
                <a:solidFill>
                  <a:schemeClr val="dk2"/>
                </a:solidFill>
              </a:rPr>
              <a:t>Transa</a:t>
            </a:r>
            <a:r>
              <a:rPr lang="pt-BR" sz="1800" dirty="0" err="1">
                <a:solidFill>
                  <a:schemeClr val="dk2"/>
                </a:solidFill>
              </a:rPr>
              <a:t>ção</a:t>
            </a:r>
            <a:r>
              <a:rPr lang="pt-BR" sz="1800" dirty="0">
                <a:solidFill>
                  <a:schemeClr val="dk2"/>
                </a:solidFill>
              </a:rPr>
              <a:t> para </a:t>
            </a:r>
            <a:r>
              <a:rPr lang="en" sz="1800" dirty="0">
                <a:solidFill>
                  <a:schemeClr val="dk2"/>
                </a:solidFill>
              </a:rPr>
              <a:t>persisten</a:t>
            </a:r>
            <a:r>
              <a:rPr lang="pt-BR" sz="1800" dirty="0">
                <a:solidFill>
                  <a:schemeClr val="dk2"/>
                </a:solidFill>
              </a:rPr>
              <a:t>cia</a:t>
            </a:r>
            <a:r>
              <a:rPr lang="en" sz="1800" dirty="0">
                <a:solidFill>
                  <a:schemeClr val="dk2"/>
                </a:solidFill>
              </a:rPr>
              <a:t>+replay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-US" sz="1800" dirty="0" err="1">
                <a:solidFill>
                  <a:schemeClr val="dk2"/>
                </a:solidFill>
              </a:rPr>
              <a:t>Armazenamento</a:t>
            </a:r>
            <a:r>
              <a:rPr lang="en-US" sz="1800" dirty="0">
                <a:solidFill>
                  <a:schemeClr val="dk2"/>
                </a:solidFill>
              </a:rPr>
              <a:t> dos dados </a:t>
            </a:r>
            <a:r>
              <a:rPr lang="en-US" sz="1800" dirty="0" err="1">
                <a:solidFill>
                  <a:schemeClr val="dk2"/>
                </a:solidFill>
              </a:rPr>
              <a:t>originais</a:t>
            </a:r>
            <a:r>
              <a:rPr lang="en-US" sz="1800" dirty="0">
                <a:solidFill>
                  <a:schemeClr val="dk2"/>
                </a:solidFill>
              </a:rPr>
              <a:t> para </a:t>
            </a:r>
            <a:r>
              <a:rPr lang="en-US" sz="1800" dirty="0" err="1">
                <a:solidFill>
                  <a:schemeClr val="dk2"/>
                </a:solidFill>
              </a:rPr>
              <a:t>servir+recuperar+redistribuir</a:t>
            </a:r>
            <a:endParaRPr lang="en-US"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Uma</a:t>
            </a:r>
            <a:r>
              <a:rPr lang="en" sz="1800" dirty="0">
                <a:solidFill>
                  <a:schemeClr val="dk2"/>
                </a:solidFill>
              </a:rPr>
              <a:t> instanc</a:t>
            </a:r>
            <a:r>
              <a:rPr lang="pt-BR" sz="1800" dirty="0">
                <a:solidFill>
                  <a:schemeClr val="dk2"/>
                </a:solidFill>
              </a:rPr>
              <a:t>ia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r>
              <a:rPr lang="pt-BR" sz="1800" dirty="0">
                <a:solidFill>
                  <a:schemeClr val="dk2"/>
                </a:solidFill>
              </a:rPr>
              <a:t>disso para cada </a:t>
            </a:r>
            <a:r>
              <a:rPr lang="pt-BR" sz="1800" dirty="0" err="1">
                <a:solidFill>
                  <a:schemeClr val="dk2"/>
                </a:solidFill>
              </a:rPr>
              <a:t>schema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Matching</a:t>
            </a:r>
            <a:endParaRPr/>
          </a:p>
        </p:txBody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895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Matching</a:t>
            </a:r>
            <a:r>
              <a:rPr lang="en" dirty="0"/>
              <a:t> </a:t>
            </a:r>
            <a:r>
              <a:rPr lang="pt-BR" dirty="0"/>
              <a:t>encontra todos os documentos que bate com uma</a:t>
            </a:r>
            <a:r>
              <a:rPr lang="en-US" dirty="0"/>
              <a:t> query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Query = </a:t>
            </a:r>
            <a:r>
              <a:rPr lang="pt-BR" dirty="0"/>
              <a:t>Árvores de operadores: </a:t>
            </a:r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TERM</a:t>
            </a:r>
            <a:r>
              <a:rPr lang="pt-BR" dirty="0"/>
              <a:t>O</a:t>
            </a:r>
            <a:r>
              <a:rPr lang="en" dirty="0"/>
              <a:t>, AND, OR, PHRASE, NEAR, RANK, WeightedSet, …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RANGE, WAND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Objetivo do </a:t>
            </a:r>
            <a:r>
              <a:rPr lang="pt-BR" dirty="0" err="1"/>
              <a:t>matching</a:t>
            </a:r>
            <a:r>
              <a:rPr lang="en" dirty="0"/>
              <a:t>: </a:t>
            </a:r>
            <a:r>
              <a:rPr lang="pt-BR" dirty="0"/>
              <a:t>Selecionar um </a:t>
            </a:r>
            <a:r>
              <a:rPr lang="en" dirty="0"/>
              <a:t>sub</a:t>
            </a:r>
            <a:r>
              <a:rPr lang="pt-BR" dirty="0"/>
              <a:t>conjunto</a:t>
            </a:r>
            <a:r>
              <a:rPr lang="en" dirty="0"/>
              <a:t> </a:t>
            </a:r>
            <a:r>
              <a:rPr lang="pt-BR" dirty="0"/>
              <a:t>de documentos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As </a:t>
            </a:r>
            <a:r>
              <a:rPr lang="en" dirty="0"/>
              <a:t>Queries </a:t>
            </a:r>
            <a:r>
              <a:rPr lang="pt-BR" dirty="0"/>
              <a:t>são executadas em paralelo</a:t>
            </a:r>
            <a:endParaRPr dirty="0"/>
          </a:p>
          <a:p>
            <a:pPr marL="0" lvl="0" indent="45720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Sobre todos os</a:t>
            </a:r>
            <a:r>
              <a:rPr lang="en" dirty="0"/>
              <a:t> clusters, </a:t>
            </a:r>
            <a:r>
              <a:rPr lang="pt-BR" dirty="0"/>
              <a:t>tipos de documento</a:t>
            </a:r>
            <a:r>
              <a:rPr lang="en" dirty="0"/>
              <a:t>, parti</a:t>
            </a:r>
            <a:r>
              <a:rPr lang="pt-BR" dirty="0" err="1"/>
              <a:t>ções</a:t>
            </a:r>
            <a:r>
              <a:rPr lang="en" dirty="0"/>
              <a:t>, </a:t>
            </a:r>
            <a:r>
              <a:rPr lang="pt-BR" dirty="0"/>
              <a:t>e</a:t>
            </a:r>
            <a:r>
              <a:rPr lang="en" dirty="0"/>
              <a:t> N cores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dirty="0"/>
              <a:t>Pode ser feitas externamente </a:t>
            </a:r>
            <a:r>
              <a:rPr lang="en" dirty="0"/>
              <a:t>(YQL), </a:t>
            </a:r>
            <a:r>
              <a:rPr lang="pt-BR" dirty="0"/>
              <a:t>ou construídas no Middleware</a:t>
            </a: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9E5AF-D304-440E-8197-0C6A9F4CB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YQL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3B78E12-16E5-4804-A422-436C233A95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82072" y="3152914"/>
            <a:ext cx="4977645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 muito mais: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Expressão regular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pt-BR" altLang="pt-BR" sz="1400" dirty="0" err="1">
                <a:solidFill>
                  <a:schemeClr val="tx1"/>
                </a:solidFill>
                <a:latin typeface="Arial" panose="020B0604020202020204" pitchFamily="34" charset="0"/>
              </a:rPr>
              <a:t>Group</a:t>
            </a: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pt-BR" altLang="pt-BR" sz="1400" dirty="0" err="1">
                <a:solidFill>
                  <a:schemeClr val="tx1"/>
                </a:solidFill>
                <a:latin typeface="Arial" panose="020B0604020202020204" pitchFamily="34" charset="0"/>
              </a:rPr>
              <a:t>by</a:t>
            </a: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pt-BR" sz="1400" u="sng" dirty="0">
                <a:solidFill>
                  <a:schemeClr val="hlink"/>
                </a:solidFill>
                <a:hlinkClick r:id="rId2"/>
              </a:rPr>
              <a:t>http://docs.vespa.ai/documentation/grouping.html</a:t>
            </a:r>
            <a:endParaRPr lang="pt-BR" altLang="pt-BR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Proxim</a:t>
            </a: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idade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kumimoji="0" lang="pt-BR" altLang="pt-BR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Fuzzy</a:t>
            </a:r>
            <a:endParaRPr kumimoji="0" lang="pt-BR" altLang="pt-BR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pt-BR" altLang="pt-BR" sz="1400" dirty="0">
                <a:solidFill>
                  <a:schemeClr val="tx1"/>
                </a:solidFill>
                <a:latin typeface="Arial" panose="020B0604020202020204" pitchFamily="34" charset="0"/>
              </a:rPr>
              <a:t>- Distância geográfica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pt-BR" altLang="pt-BR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Tempo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76BBD-B685-4250-892B-C19FD5B331F9}"/>
              </a:ext>
            </a:extLst>
          </p:cNvPr>
          <p:cNvSpPr txBox="1"/>
          <p:nvPr/>
        </p:nvSpPr>
        <p:spPr>
          <a:xfrm>
            <a:off x="4878887" y="438987"/>
            <a:ext cx="3256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FF0000"/>
                </a:solidFill>
              </a:rPr>
              <a:t>O segundo maior diferencial do Vespa para todos os outros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FA3F68-F225-4C3B-A2DD-CDCCA8C073F5}"/>
              </a:ext>
            </a:extLst>
          </p:cNvPr>
          <p:cNvSpPr/>
          <p:nvPr/>
        </p:nvSpPr>
        <p:spPr>
          <a:xfrm>
            <a:off x="382072" y="1239058"/>
            <a:ext cx="4764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GET </a:t>
            </a:r>
            <a:r>
              <a:rPr lang="pt-BR" dirty="0"/>
              <a:t>http://localhost:8080/search/?query=album:recovery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332D27-F171-4DE8-AC50-57DF122A7EE9}"/>
              </a:ext>
            </a:extLst>
          </p:cNvPr>
          <p:cNvSpPr/>
          <p:nvPr/>
        </p:nvSpPr>
        <p:spPr>
          <a:xfrm>
            <a:off x="333180" y="1826728"/>
            <a:ext cx="582082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pt-BR" sz="1600" dirty="0">
                <a:solidFill>
                  <a:schemeClr val="tx1"/>
                </a:solidFill>
                <a:latin typeface="Arial Unicode MS"/>
              </a:rPr>
              <a:t>select * from sources * where artist contains "</a:t>
            </a:r>
            <a:r>
              <a:rPr lang="en-US" altLang="pt-BR" sz="1600" dirty="0" err="1">
                <a:solidFill>
                  <a:schemeClr val="tx1"/>
                </a:solidFill>
                <a:latin typeface="Arial Unicode MS"/>
              </a:rPr>
              <a:t>Pabllo</a:t>
            </a:r>
            <a:r>
              <a:rPr lang="en-US" altLang="pt-BR" sz="1600" dirty="0">
                <a:solidFill>
                  <a:schemeClr val="tx1"/>
                </a:solidFill>
                <a:latin typeface="Arial Unicode MS"/>
              </a:rPr>
              <a:t>";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pt-BR" sz="1600" dirty="0">
                <a:solidFill>
                  <a:schemeClr val="tx1"/>
                </a:solidFill>
                <a:latin typeface="Arial" panose="020B0604020202020204" pitchFamily="34" charset="0"/>
              </a:rPr>
              <a:t>select * from sources * where artist matches "</a:t>
            </a:r>
            <a:r>
              <a:rPr lang="en-US" altLang="pt-BR" sz="1600" dirty="0" err="1">
                <a:solidFill>
                  <a:schemeClr val="tx1"/>
                </a:solidFill>
                <a:latin typeface="Arial" panose="020B0604020202020204" pitchFamily="34" charset="0"/>
              </a:rPr>
              <a:t>Pab</a:t>
            </a:r>
            <a:r>
              <a:rPr lang="en-US" altLang="pt-BR" sz="1600" dirty="0">
                <a:solidFill>
                  <a:schemeClr val="tx1"/>
                </a:solidFill>
                <a:latin typeface="Arial" panose="020B0604020202020204" pitchFamily="34" charset="0"/>
              </a:rPr>
              <a:t>[l]+o";</a:t>
            </a:r>
            <a:endParaRPr lang="pt-BR" altLang="pt-BR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pt-BR" sz="1600" dirty="0">
                <a:solidFill>
                  <a:schemeClr val="tx1"/>
                </a:solidFill>
                <a:latin typeface="Arial" panose="020B0604020202020204" pitchFamily="34" charset="0"/>
              </a:rPr>
              <a:t>select artist from sources * where year &gt; 2000;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pt-BR" sz="1600" dirty="0">
                <a:solidFill>
                  <a:schemeClr val="tx1"/>
                </a:solidFill>
                <a:latin typeface="Arial" panose="020B0604020202020204" pitchFamily="34" charset="0"/>
              </a:rPr>
              <a:t>select * from sources * where year &gt; 2000 order by year </a:t>
            </a:r>
            <a:r>
              <a:rPr lang="en-US" altLang="pt-BR" sz="1600" dirty="0" err="1">
                <a:solidFill>
                  <a:schemeClr val="tx1"/>
                </a:solidFill>
                <a:latin typeface="Arial" panose="020B0604020202020204" pitchFamily="34" charset="0"/>
              </a:rPr>
              <a:t>desc</a:t>
            </a:r>
            <a:r>
              <a:rPr lang="en-US" altLang="pt-BR" sz="1600" dirty="0">
                <a:solidFill>
                  <a:schemeClr val="tx1"/>
                </a:solidFill>
                <a:latin typeface="Arial" panose="020B0604020202020204" pitchFamily="34" charset="0"/>
              </a:rPr>
              <a:t>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pt-BR" sz="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pt-BR" altLang="pt-BR" sz="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593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09A54-16F5-4D64-9EB5-5B633423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C96AD-A4A5-4218-BD41-9B7DBE1FF7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D6CFE0-0EC0-438D-AB2F-A67300D02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17" y="116930"/>
            <a:ext cx="5834833" cy="480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0237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Agenda</a:t>
            </a:r>
            <a:endParaRPr sz="2800" b="0" dirty="0"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O que é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Usando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b="1" dirty="0">
                <a:solidFill>
                  <a:schemeClr val="dk2"/>
                </a:solidFill>
              </a:rPr>
              <a:t>Ranking</a:t>
            </a:r>
            <a:endParaRPr sz="1800" b="1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Contêiner logico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420669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Ranking</a:t>
            </a:r>
            <a:endParaRPr dirty="0"/>
          </a:p>
        </p:txBody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186439" y="908218"/>
            <a:ext cx="8487835" cy="40270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</a:t>
            </a:r>
            <a:r>
              <a:rPr lang="pt-BR" dirty="0" err="1"/>
              <a:t>kear</a:t>
            </a:r>
            <a:r>
              <a:rPr lang="pt-BR" dirty="0"/>
              <a:t> expressões</a:t>
            </a:r>
            <a:r>
              <a:rPr lang="en" dirty="0"/>
              <a:t>: </a:t>
            </a:r>
            <a:r>
              <a:rPr lang="pt-BR" dirty="0"/>
              <a:t>Calcular uma nota baseado nas</a:t>
            </a:r>
            <a:r>
              <a:rPr lang="en" dirty="0"/>
              <a:t> </a:t>
            </a:r>
            <a:r>
              <a:rPr lang="en" i="1" dirty="0"/>
              <a:t>features</a:t>
            </a:r>
            <a:endParaRPr i="1"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   a + b * log(c) - if( e &gt; f, g, h)</a:t>
            </a:r>
            <a:endParaRPr dirty="0"/>
          </a:p>
          <a:p>
            <a:pPr marL="9144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Constantes </a:t>
            </a:r>
            <a:r>
              <a:rPr lang="en" dirty="0"/>
              <a:t>(</a:t>
            </a:r>
            <a:r>
              <a:rPr lang="pt-BR" dirty="0"/>
              <a:t>No</a:t>
            </a:r>
            <a:r>
              <a:rPr lang="en" dirty="0"/>
              <a:t> application package)</a:t>
            </a:r>
            <a:endParaRPr dirty="0"/>
          </a:p>
          <a:p>
            <a:pPr marL="9144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F</a:t>
            </a:r>
            <a:r>
              <a:rPr lang="en" dirty="0"/>
              <a:t>eatures </a:t>
            </a:r>
            <a:r>
              <a:rPr lang="pt-BR" dirty="0"/>
              <a:t>do documento</a:t>
            </a:r>
            <a:endParaRPr dirty="0"/>
          </a:p>
          <a:p>
            <a:pPr marL="9144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 err="1"/>
              <a:t>Features</a:t>
            </a:r>
            <a:r>
              <a:rPr lang="pt-BR" dirty="0"/>
              <a:t> da Query</a:t>
            </a:r>
            <a:endParaRPr dirty="0"/>
          </a:p>
          <a:p>
            <a:pPr marL="9144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 err="1"/>
              <a:t>Features</a:t>
            </a:r>
            <a:r>
              <a:rPr lang="pt-BR" dirty="0"/>
              <a:t> dos matches</a:t>
            </a:r>
            <a:r>
              <a:rPr lang="en" dirty="0"/>
              <a:t> (</a:t>
            </a:r>
            <a:r>
              <a:rPr lang="pt-BR" dirty="0"/>
              <a:t>relevância</a:t>
            </a:r>
            <a:r>
              <a:rPr lang="en" dirty="0"/>
              <a:t>)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dirty="0"/>
              <a:t>First-phase ranking: </a:t>
            </a:r>
            <a:r>
              <a:rPr lang="pt-BR" dirty="0"/>
              <a:t>Computar na primeira vez para pegar os mais relevantes </a:t>
            </a:r>
            <a:r>
              <a:rPr lang="pt-BR" sz="2400" dirty="0">
                <a:solidFill>
                  <a:srgbClr val="FF0000"/>
                </a:solidFill>
              </a:rPr>
              <a:t>***</a:t>
            </a:r>
            <a:endParaRPr lang="pt-BR" dirty="0">
              <a:solidFill>
                <a:srgbClr val="FF0000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dirty="0"/>
              <a:t>Second-phase ranking: </a:t>
            </a:r>
            <a:r>
              <a:rPr lang="pt-BR" b="1" dirty="0" err="1"/>
              <a:t>Re-rankeamento</a:t>
            </a:r>
            <a:r>
              <a:rPr lang="pt-BR" b="1" dirty="0"/>
              <a:t> opcional dos top-n </a:t>
            </a:r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http://docs.vespa.ai/documentation/ranking.html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87AF3B-8616-4F15-98A6-22ACF4687AF3}"/>
              </a:ext>
            </a:extLst>
          </p:cNvPr>
          <p:cNvSpPr txBox="1"/>
          <p:nvPr/>
        </p:nvSpPr>
        <p:spPr>
          <a:xfrm>
            <a:off x="4878887" y="438987"/>
            <a:ext cx="3256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rgbClr val="FF0000"/>
                </a:solidFill>
              </a:rPr>
              <a:t>O maior diferencial do Vespa para todos os outros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545B18-8598-4D07-B3E3-9F1FB2C583B0}"/>
              </a:ext>
            </a:extLst>
          </p:cNvPr>
          <p:cNvSpPr txBox="1"/>
          <p:nvPr/>
        </p:nvSpPr>
        <p:spPr>
          <a:xfrm>
            <a:off x="5217090" y="1628383"/>
            <a:ext cx="345718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first-phase {</a:t>
            </a:r>
          </a:p>
          <a:p>
            <a:r>
              <a:rPr lang="en-US" dirty="0" err="1"/>
              <a:t>expression:nativeRank</a:t>
            </a:r>
            <a:r>
              <a:rPr lang="en-US" dirty="0"/>
              <a:t>(</a:t>
            </a:r>
            <a:r>
              <a:rPr lang="en-US" dirty="0" err="1"/>
              <a:t>artist,title,album</a:t>
            </a:r>
            <a:r>
              <a:rPr lang="en-US" dirty="0"/>
              <a:t>) + if(</a:t>
            </a:r>
            <a:r>
              <a:rPr lang="en-US" dirty="0" err="1"/>
              <a:t>isNan</a:t>
            </a:r>
            <a:r>
              <a:rPr lang="en-US" dirty="0"/>
              <a:t>(attribute(popularity)) == 1, 0,attribute(popularity))</a:t>
            </a:r>
          </a:p>
          <a:p>
            <a:r>
              <a:rPr lang="en-US" dirty="0"/>
              <a:t>}</a:t>
            </a:r>
            <a:endParaRPr lang="pt-BR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266850"/>
            <a:ext cx="85206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</a:t>
            </a:r>
            <a:r>
              <a:rPr lang="en" dirty="0"/>
              <a:t>an</a:t>
            </a:r>
            <a:r>
              <a:rPr lang="pt-BR" dirty="0" err="1"/>
              <a:t>queamento</a:t>
            </a:r>
            <a:r>
              <a:rPr lang="pt-BR" dirty="0"/>
              <a:t> por </a:t>
            </a:r>
            <a:r>
              <a:rPr lang="pt-BR" dirty="0" err="1"/>
              <a:t>Machine</a:t>
            </a:r>
            <a:r>
              <a:rPr lang="pt-BR" dirty="0"/>
              <a:t> Learning</a:t>
            </a:r>
            <a:endParaRPr dirty="0"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35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</a:pPr>
            <a:r>
              <a:rPr lang="pt-BR" dirty="0"/>
              <a:t>Procura</a:t>
            </a:r>
            <a:r>
              <a:rPr lang="en" dirty="0"/>
              <a:t>: </a:t>
            </a:r>
            <a:endParaRPr dirty="0"/>
          </a:p>
          <a:p>
            <a:pPr marL="914400" marR="0" lvl="1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○"/>
            </a:pPr>
            <a:r>
              <a:rPr lang="pt-BR" dirty="0"/>
              <a:t>Ranqueamento de consultas por uma função aprendida por </a:t>
            </a:r>
            <a:r>
              <a:rPr lang="en" dirty="0"/>
              <a:t>Machine-learned</a:t>
            </a:r>
            <a:endParaRPr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Normalmente supervisionado</a:t>
            </a:r>
            <a:endParaRPr dirty="0"/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Recomendação</a:t>
            </a:r>
            <a:r>
              <a:rPr lang="en" dirty="0"/>
              <a:t>/</a:t>
            </a:r>
            <a:r>
              <a:rPr lang="pt-BR" dirty="0"/>
              <a:t>personalização</a:t>
            </a:r>
            <a:r>
              <a:rPr lang="en" dirty="0"/>
              <a:t>: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A query junta a preferencia do usuário</a:t>
            </a:r>
            <a:r>
              <a:rPr lang="en" dirty="0"/>
              <a:t>+context</a:t>
            </a:r>
            <a:r>
              <a:rPr lang="pt-BR" dirty="0"/>
              <a:t>o em algum espaço vetorial/tensor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O documento pertence ao mesmo espaço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Aplicar o modelo em TODOS os documentos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… </a:t>
            </a:r>
            <a:r>
              <a:rPr lang="en" i="1" dirty="0"/>
              <a:t>ideally</a:t>
            </a:r>
            <a:r>
              <a:rPr lang="en" dirty="0"/>
              <a:t>, optimizations are often necessary (2</a:t>
            </a:r>
            <a:r>
              <a:rPr lang="pt-BR" dirty="0"/>
              <a:t>º</a:t>
            </a:r>
            <a:r>
              <a:rPr lang="en" dirty="0"/>
              <a:t> </a:t>
            </a:r>
            <a:r>
              <a:rPr lang="pt-BR" dirty="0"/>
              <a:t>fase</a:t>
            </a:r>
            <a:r>
              <a:rPr lang="en" dirty="0"/>
              <a:t>, WAND, clustering, …)</a:t>
            </a:r>
            <a:endParaRPr dirty="0"/>
          </a:p>
          <a:p>
            <a:pPr marL="914400" marR="0" lvl="1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Supervisionado</a:t>
            </a:r>
            <a:r>
              <a:rPr lang="en" dirty="0"/>
              <a:t> </a:t>
            </a:r>
            <a:r>
              <a:rPr lang="pt-BR" dirty="0"/>
              <a:t>ou</a:t>
            </a:r>
            <a:r>
              <a:rPr lang="en" dirty="0"/>
              <a:t> reinforcement learning</a:t>
            </a:r>
            <a:endParaRPr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311700" y="266850"/>
            <a:ext cx="8520600" cy="7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Árvores de decisão</a:t>
            </a:r>
            <a:endParaRPr dirty="0"/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3790574" cy="38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</a:pPr>
            <a:r>
              <a:rPr lang="pt-BR" sz="1600" dirty="0"/>
              <a:t>Comumente usado para a aprendizagem supervisionada do ranking de pesquisa de texto</a:t>
            </a:r>
          </a:p>
          <a:p>
            <a:pPr lvl="0">
              <a:lnSpc>
                <a:spcPct val="150000"/>
              </a:lnSpc>
            </a:pPr>
            <a:r>
              <a:rPr lang="pt-PT" sz="1600" dirty="0"/>
              <a:t>"Inteligência de linguagem natural" no ranking ao custo de CPU mais alto ... mas o hardware moderno possui CPU suficiente</a:t>
            </a:r>
            <a:endParaRPr sz="1600" dirty="0"/>
          </a:p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600" dirty="0"/>
              <a:t>Suporte a centenas de arvores. </a:t>
            </a:r>
            <a:endParaRPr sz="1600" dirty="0"/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AF52FB2-26C6-4E38-AC24-9126D63D5A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3901" y="1356112"/>
            <a:ext cx="4296428" cy="144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if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( idade &lt; 18)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	(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fieldMatch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title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)+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attribute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</a:t>
            </a:r>
            <a:r>
              <a:rPr kumimoji="0" lang="pt-BR" altLang="pt-BR" sz="11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popular_criancas</a:t>
            </a: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)) / 2)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else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 	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if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 ( pais = ‘Brasil’)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     		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fieldMatch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(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title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) + 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attribute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(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zueira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 	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else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      		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fieldMatch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(</a:t>
            </a:r>
            <a:r>
              <a:rPr lang="pt-BR" altLang="pt-BR" sz="1100" dirty="0" err="1">
                <a:solidFill>
                  <a:schemeClr val="tx1"/>
                </a:solidFill>
                <a:latin typeface="Arial Unicode MS"/>
              </a:rPr>
              <a:t>title</a:t>
            </a:r>
            <a:r>
              <a:rPr lang="pt-BR" altLang="pt-BR" sz="1100" dirty="0">
                <a:solidFill>
                  <a:schemeClr val="tx1"/>
                </a:solidFill>
                <a:latin typeface="Arial Unicode MS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endParaRPr kumimoji="0" lang="pt-BR" altLang="pt-BR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dirty="0"/>
              <a:t>Vespa</a:t>
            </a:r>
            <a:endParaRPr sz="2800" b="0" dirty="0"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</a:rPr>
              <a:t>Uma plataforma para computação de baixa latência em conjuntos grandes de dados. Qualquer coisa que siga o formato</a:t>
            </a:r>
            <a:r>
              <a:rPr lang="en-US" sz="1600" dirty="0">
                <a:solidFill>
                  <a:schemeClr val="dk2"/>
                </a:solidFill>
              </a:rPr>
              <a:t>:</a:t>
            </a:r>
          </a:p>
          <a:p>
            <a:pPr marL="914400" lvl="1" indent="-342900" rtl="0">
              <a:lnSpc>
                <a:spcPct val="15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pt-BR" sz="1600" dirty="0">
                <a:solidFill>
                  <a:schemeClr val="dk2"/>
                </a:solidFill>
              </a:rPr>
              <a:t>Procurar e selecionar dados estruturados ou não</a:t>
            </a: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pt-BR" sz="1600" dirty="0">
                <a:solidFill>
                  <a:schemeClr val="dk2"/>
                </a:solidFill>
              </a:rPr>
              <a:t>Ranquear baseado em algum critério</a:t>
            </a:r>
            <a:endParaRPr sz="1600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pt-BR" sz="1600" dirty="0">
                <a:solidFill>
                  <a:schemeClr val="dk2"/>
                </a:solidFill>
              </a:rPr>
              <a:t>Organizar e agregar os resultados obtidos por regras ou </a:t>
            </a:r>
            <a:r>
              <a:rPr lang="pt-BR" sz="1600" dirty="0" err="1">
                <a:solidFill>
                  <a:schemeClr val="dk2"/>
                </a:solidFill>
              </a:rPr>
              <a:t>machine-learning</a:t>
            </a:r>
            <a:r>
              <a:rPr lang="pt-BR" sz="1600" dirty="0">
                <a:solidFill>
                  <a:schemeClr val="dk2"/>
                </a:solidFill>
              </a:rPr>
              <a:t> em tempo de consulta</a:t>
            </a:r>
            <a:endParaRPr sz="1600" dirty="0">
              <a:solidFill>
                <a:schemeClr val="dk2"/>
              </a:solidFill>
            </a:endParaRPr>
          </a:p>
          <a:p>
            <a:pPr marL="914400" lvl="1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</a:pPr>
            <a:r>
              <a:rPr lang="pt-BR" sz="1600" dirty="0">
                <a:solidFill>
                  <a:schemeClr val="dk2"/>
                </a:solidFill>
              </a:rPr>
              <a:t>Resposta em tempo real</a:t>
            </a:r>
            <a:endParaRPr sz="16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dk2"/>
                </a:solidFill>
              </a:rPr>
              <a:t>Exemplos</a:t>
            </a:r>
            <a:r>
              <a:rPr lang="en" sz="1600" dirty="0">
                <a:solidFill>
                  <a:schemeClr val="dk2"/>
                </a:solidFill>
              </a:rPr>
              <a:t>: </a:t>
            </a:r>
            <a:r>
              <a:rPr lang="pt-BR" sz="1600" dirty="0">
                <a:solidFill>
                  <a:schemeClr val="dk2"/>
                </a:solidFill>
              </a:rPr>
              <a:t>Procura de texto</a:t>
            </a:r>
            <a:r>
              <a:rPr lang="en" sz="1600" dirty="0">
                <a:solidFill>
                  <a:schemeClr val="dk2"/>
                </a:solidFill>
              </a:rPr>
              <a:t>, </a:t>
            </a:r>
            <a:r>
              <a:rPr lang="pt-BR" sz="1600" dirty="0">
                <a:solidFill>
                  <a:schemeClr val="dk2"/>
                </a:solidFill>
              </a:rPr>
              <a:t>personalização</a:t>
            </a:r>
            <a:r>
              <a:rPr lang="en" sz="1600" dirty="0">
                <a:solidFill>
                  <a:schemeClr val="dk2"/>
                </a:solidFill>
              </a:rPr>
              <a:t>/</a:t>
            </a:r>
            <a:r>
              <a:rPr lang="en" sz="1600" b="1" dirty="0">
                <a:solidFill>
                  <a:schemeClr val="dk2"/>
                </a:solidFill>
              </a:rPr>
              <a:t>recomenda</a:t>
            </a:r>
            <a:r>
              <a:rPr lang="pt-BR" sz="1600" b="1" dirty="0" err="1">
                <a:solidFill>
                  <a:schemeClr val="dk2"/>
                </a:solidFill>
              </a:rPr>
              <a:t>ção</a:t>
            </a:r>
            <a:r>
              <a:rPr lang="en" sz="1600" dirty="0">
                <a:solidFill>
                  <a:schemeClr val="dk2"/>
                </a:solidFill>
              </a:rPr>
              <a:t>/targeting, </a:t>
            </a:r>
            <a:r>
              <a:rPr lang="pt-BR" sz="1600" dirty="0">
                <a:solidFill>
                  <a:schemeClr val="dk2"/>
                </a:solidFill>
              </a:rPr>
              <a:t>processamento em tempo real</a:t>
            </a:r>
            <a:endParaRPr sz="16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Tensors</a:t>
            </a:r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Mais um tipo de dados que pode ser utilizado nas expressões de ranking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Torna possível utilizar modelos de ML complexos e enormes</a:t>
            </a:r>
            <a:r>
              <a:rPr lang="en" dirty="0"/>
              <a:t> </a:t>
            </a:r>
            <a:r>
              <a:rPr lang="pt-BR" dirty="0"/>
              <a:t>no Vespa</a:t>
            </a:r>
            <a:endParaRPr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dirty="0"/>
              <a:t>Exemplos</a:t>
            </a:r>
            <a:endParaRPr dirty="0"/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 dirty="0"/>
              <a:t>Redes neurais profundas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FTRL (</a:t>
            </a:r>
            <a:r>
              <a:rPr lang="pt-BR" dirty="0"/>
              <a:t>modelos de </a:t>
            </a:r>
            <a:r>
              <a:rPr lang="en" dirty="0"/>
              <a:t>regress</a:t>
            </a:r>
            <a:r>
              <a:rPr lang="pt-BR" dirty="0" err="1"/>
              <a:t>ão</a:t>
            </a:r>
            <a:r>
              <a:rPr lang="en" dirty="0"/>
              <a:t> </a:t>
            </a:r>
            <a:r>
              <a:rPr lang="pt-BR" dirty="0"/>
              <a:t>com</a:t>
            </a:r>
            <a:r>
              <a:rPr lang="en" dirty="0"/>
              <a:t> </a:t>
            </a:r>
            <a:r>
              <a:rPr lang="pt-BR" dirty="0"/>
              <a:t>milhões de parâmetros</a:t>
            </a:r>
            <a:r>
              <a:rPr lang="en" dirty="0"/>
              <a:t>)</a:t>
            </a:r>
            <a:endParaRPr dirty="0"/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Modelos </a:t>
            </a:r>
            <a:r>
              <a:rPr lang="en" dirty="0"/>
              <a:t>Word2vec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accent5"/>
                </a:solidFill>
                <a:hlinkClick r:id="rId3"/>
              </a:rPr>
              <a:t>http://docs.vespa.ai/documentation/tensor-intro.html</a:t>
            </a:r>
            <a:endParaRPr dirty="0"/>
          </a:p>
          <a:p>
            <a:pPr marL="0" lvl="0" indent="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seria </a:t>
            </a:r>
            <a:r>
              <a:rPr lang="en" dirty="0"/>
              <a:t>tensor?</a:t>
            </a:r>
            <a:endParaRPr dirty="0"/>
          </a:p>
        </p:txBody>
      </p:sp>
      <p:sp>
        <p:nvSpPr>
          <p:cNvPr id="274" name="Shape 274"/>
          <p:cNvSpPr txBox="1">
            <a:spLocks noGrp="1"/>
          </p:cNvSpPr>
          <p:nvPr>
            <p:ph type="body" idx="1"/>
          </p:nvPr>
        </p:nvSpPr>
        <p:spPr>
          <a:xfrm>
            <a:off x="311700" y="1152474"/>
            <a:ext cx="8754900" cy="3632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Tensor: </a:t>
            </a:r>
            <a:r>
              <a:rPr lang="pt-BR" dirty="0"/>
              <a:t>Um vetor multidimensional que pode ser utilizado para computação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Forma textual</a:t>
            </a:r>
            <a:r>
              <a:rPr lang="en" dirty="0"/>
              <a:t>: { {</a:t>
            </a:r>
            <a:r>
              <a:rPr lang="pt-BR" dirty="0"/>
              <a:t>endereço</a:t>
            </a:r>
            <a:r>
              <a:rPr lang="en" dirty="0"/>
              <a:t>}:double, .. }    </a:t>
            </a:r>
            <a:r>
              <a:rPr lang="pt-BR" dirty="0"/>
              <a:t>onde o endereço é uma </a:t>
            </a:r>
            <a:r>
              <a:rPr lang="en" dirty="0"/>
              <a:t>{</a:t>
            </a:r>
            <a:r>
              <a:rPr lang="pt-BR" dirty="0"/>
              <a:t>chave</a:t>
            </a:r>
            <a:r>
              <a:rPr lang="en" dirty="0"/>
              <a:t>:v</a:t>
            </a:r>
            <a:r>
              <a:rPr lang="pt-BR" dirty="0" err="1"/>
              <a:t>alor</a:t>
            </a:r>
            <a:r>
              <a:rPr lang="en" dirty="0"/>
              <a:t>},...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Exemplos</a:t>
            </a:r>
            <a:endParaRPr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0-</a:t>
            </a:r>
            <a:r>
              <a:rPr lang="pt-BR" dirty="0"/>
              <a:t>dimensões</a:t>
            </a:r>
            <a:r>
              <a:rPr lang="en" dirty="0"/>
              <a:t>: </a:t>
            </a:r>
            <a:r>
              <a:rPr lang="pt-BR" dirty="0"/>
              <a:t>Um escalar</a:t>
            </a:r>
            <a:r>
              <a:rPr lang="en" dirty="0"/>
              <a:t>     {{}:0.1}</a:t>
            </a:r>
            <a:endParaRPr dirty="0"/>
          </a:p>
          <a:p>
            <a:pPr lvl="0"/>
            <a:r>
              <a:rPr lang="en" dirty="0"/>
              <a:t>1-</a:t>
            </a:r>
            <a:r>
              <a:rPr lang="pt-BR" dirty="0"/>
              <a:t>dimensão</a:t>
            </a:r>
            <a:r>
              <a:rPr lang="en" dirty="0"/>
              <a:t>: </a:t>
            </a:r>
            <a:r>
              <a:rPr lang="pt-BR" dirty="0"/>
              <a:t>Um vetor</a:t>
            </a:r>
            <a:r>
              <a:rPr lang="en" dirty="0"/>
              <a:t>        {{x:0}:0.1, {x:1}:0.2}</a:t>
            </a:r>
            <a:endParaRPr dirty="0"/>
          </a:p>
          <a:p>
            <a:pPr lvl="0"/>
            <a:r>
              <a:rPr lang="en" dirty="0"/>
              <a:t>2-</a:t>
            </a:r>
            <a:r>
              <a:rPr lang="pt-BR" dirty="0"/>
              <a:t> dimensões</a:t>
            </a:r>
            <a:r>
              <a:rPr lang="en" dirty="0"/>
              <a:t>: </a:t>
            </a:r>
            <a:r>
              <a:rPr lang="pt-BR" dirty="0"/>
              <a:t>Uma matriz</a:t>
            </a:r>
            <a:r>
              <a:rPr lang="en" dirty="0"/>
              <a:t>    {{x:0,y:0}:0.1, {x:0,y:1}:0.2}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dirty="0"/>
              <a:t>Os vetores podem ter valores contínuos (</a:t>
            </a:r>
            <a:r>
              <a:rPr lang="pt-BR" dirty="0" err="1"/>
              <a:t>double</a:t>
            </a:r>
            <a:r>
              <a:rPr lang="pt-BR" dirty="0"/>
              <a:t>) ou nomeados.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DA6BB-B482-47F7-A411-FA698CFD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representaria um tensor?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F1894CA-6B28-4521-B310-7228944A0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323473"/>
              </p:ext>
            </p:extLst>
          </p:nvPr>
        </p:nvGraphicFramePr>
        <p:xfrm>
          <a:off x="662429" y="1453242"/>
          <a:ext cx="6899752" cy="22370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4938">
                  <a:extLst>
                    <a:ext uri="{9D8B030D-6E8A-4147-A177-3AD203B41FA5}">
                      <a16:colId xmlns:a16="http://schemas.microsoft.com/office/drawing/2014/main" val="3773399780"/>
                    </a:ext>
                  </a:extLst>
                </a:gridCol>
                <a:gridCol w="1724938">
                  <a:extLst>
                    <a:ext uri="{9D8B030D-6E8A-4147-A177-3AD203B41FA5}">
                      <a16:colId xmlns:a16="http://schemas.microsoft.com/office/drawing/2014/main" val="109726476"/>
                    </a:ext>
                  </a:extLst>
                </a:gridCol>
                <a:gridCol w="1724938">
                  <a:extLst>
                    <a:ext uri="{9D8B030D-6E8A-4147-A177-3AD203B41FA5}">
                      <a16:colId xmlns:a16="http://schemas.microsoft.com/office/drawing/2014/main" val="3966284985"/>
                    </a:ext>
                  </a:extLst>
                </a:gridCol>
                <a:gridCol w="1724938">
                  <a:extLst>
                    <a:ext uri="{9D8B030D-6E8A-4147-A177-3AD203B41FA5}">
                      <a16:colId xmlns:a16="http://schemas.microsoft.com/office/drawing/2014/main" val="232589661"/>
                    </a:ext>
                  </a:extLst>
                </a:gridCol>
              </a:tblGrid>
              <a:tr h="429714">
                <a:tc>
                  <a:txBody>
                    <a:bodyPr/>
                    <a:lstStyle/>
                    <a:p>
                      <a:r>
                        <a:rPr lang="pt-BR" dirty="0"/>
                        <a:t>Tipo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Michael </a:t>
                      </a:r>
                      <a:r>
                        <a:rPr lang="pt-BR" dirty="0" err="1"/>
                        <a:t>Jackon</a:t>
                      </a:r>
                      <a:r>
                        <a:rPr lang="pt-BR" dirty="0"/>
                        <a:t> - </a:t>
                      </a:r>
                      <a:r>
                        <a:rPr lang="pt-BR" dirty="0" err="1"/>
                        <a:t>Bad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Eminem - </a:t>
                      </a:r>
                      <a:r>
                        <a:rPr lang="pt-BR" dirty="0" err="1"/>
                        <a:t>So</a:t>
                      </a:r>
                      <a:r>
                        <a:rPr lang="pt-BR" dirty="0"/>
                        <a:t> </a:t>
                      </a:r>
                      <a:r>
                        <a:rPr lang="pt-BR" dirty="0" err="1"/>
                        <a:t>Bad</a:t>
                      </a:r>
                      <a:endParaRPr lang="pt-B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/>
                        <a:t>Pabllo</a:t>
                      </a:r>
                      <a:r>
                        <a:rPr lang="pt-BR" dirty="0"/>
                        <a:t> </a:t>
                      </a:r>
                      <a:r>
                        <a:rPr lang="pt-BR" dirty="0" err="1"/>
                        <a:t>Vittar</a:t>
                      </a:r>
                      <a:r>
                        <a:rPr lang="pt-BR" dirty="0"/>
                        <a:t> – Corpo Sensual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3602466"/>
                  </a:ext>
                </a:extLst>
              </a:tr>
              <a:tr h="429714">
                <a:tc>
                  <a:txBody>
                    <a:bodyPr/>
                    <a:lstStyle/>
                    <a:p>
                      <a:r>
                        <a:rPr lang="pt-BR" dirty="0"/>
                        <a:t>Alegre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316439"/>
                  </a:ext>
                </a:extLst>
              </a:tr>
              <a:tr h="429714">
                <a:tc>
                  <a:txBody>
                    <a:bodyPr/>
                    <a:lstStyle/>
                    <a:p>
                      <a:r>
                        <a:rPr lang="pt-BR" dirty="0"/>
                        <a:t>Reflexiva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210742"/>
                  </a:ext>
                </a:extLst>
              </a:tr>
              <a:tr h="429714">
                <a:tc>
                  <a:txBody>
                    <a:bodyPr/>
                    <a:lstStyle/>
                    <a:p>
                      <a:r>
                        <a:rPr lang="pt-BR" dirty="0"/>
                        <a:t>Clássico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3307706"/>
                  </a:ext>
                </a:extLst>
              </a:tr>
              <a:tr h="429714">
                <a:tc>
                  <a:txBody>
                    <a:bodyPr/>
                    <a:lstStyle/>
                    <a:p>
                      <a:r>
                        <a:rPr lang="pt-BR" dirty="0"/>
                        <a:t>Rápida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980066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5D32D48A-77F4-4068-A05F-2FEB84CBE4C6}"/>
              </a:ext>
            </a:extLst>
          </p:cNvPr>
          <p:cNvSpPr/>
          <p:nvPr/>
        </p:nvSpPr>
        <p:spPr>
          <a:xfrm>
            <a:off x="538619" y="3834564"/>
            <a:ext cx="78976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Usuário A - {{x:0}:0.0,{x:1}:2.0,{x:2}:3.0,{x:3}:5.0} - Não gosta de musicas alegres</a:t>
            </a:r>
          </a:p>
          <a:p>
            <a:endParaRPr lang="pt-BR" dirty="0"/>
          </a:p>
          <a:p>
            <a:r>
              <a:rPr lang="pt-BR" dirty="0"/>
              <a:t>Usuário B - {{x:0}:9.0,{x:1}:2.0,{x:2}:0.0,{x:3}:0.0} – Gosta de musicas alegres</a:t>
            </a:r>
          </a:p>
        </p:txBody>
      </p:sp>
    </p:spTree>
    <p:extLst>
      <p:ext uri="{BB962C8B-B14F-4D97-AF65-F5344CB8AC3E}">
        <p14:creationId xmlns:p14="http://schemas.microsoft.com/office/powerpoint/2010/main" val="40650717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473BB9-B63B-432F-828A-35A1A9379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08" y="156575"/>
            <a:ext cx="6463168" cy="4910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339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Agenda</a:t>
            </a:r>
            <a:endParaRPr sz="2800" b="0" dirty="0"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O que é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Usando o Vespa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Ranking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b="1" dirty="0">
                <a:solidFill>
                  <a:schemeClr val="dk2"/>
                </a:solidFill>
              </a:rPr>
              <a:t>Contêiner logico</a:t>
            </a:r>
            <a:endParaRPr sz="1800" b="1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971673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800" b="0" dirty="0"/>
              <a:t>Container </a:t>
            </a:r>
            <a:r>
              <a:rPr lang="pt-BR" sz="2800" b="0" dirty="0"/>
              <a:t>para</a:t>
            </a:r>
            <a:r>
              <a:rPr lang="en" sz="2800" b="0" dirty="0"/>
              <a:t> componen</a:t>
            </a:r>
            <a:r>
              <a:rPr lang="pt-BR" sz="2800" b="0" dirty="0" err="1"/>
              <a:t>tes</a:t>
            </a:r>
            <a:r>
              <a:rPr lang="pt-BR" sz="2800" b="0" dirty="0"/>
              <a:t> </a:t>
            </a:r>
            <a:r>
              <a:rPr lang="en" sz="2800" b="0" dirty="0"/>
              <a:t>Java </a:t>
            </a:r>
            <a:endParaRPr sz="2800" b="0" dirty="0"/>
          </a:p>
        </p:txBody>
      </p:sp>
      <p:sp>
        <p:nvSpPr>
          <p:cNvPr id="346" name="Shape 346"/>
          <p:cNvSpPr txBox="1">
            <a:spLocks noGrp="1"/>
          </p:cNvSpPr>
          <p:nvPr>
            <p:ph type="body" idx="1"/>
          </p:nvPr>
        </p:nvSpPr>
        <p:spPr>
          <a:xfrm>
            <a:off x="457200" y="611600"/>
            <a:ext cx="8229600" cy="43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lvl="0" indent="-3429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pt-BR" sz="1800" dirty="0">
                <a:solidFill>
                  <a:schemeClr val="dk2"/>
                </a:solidFill>
              </a:rPr>
              <a:t>Processar as q</a:t>
            </a:r>
            <a:r>
              <a:rPr lang="en" sz="1800" dirty="0">
                <a:solidFill>
                  <a:schemeClr val="dk2"/>
                </a:solidFill>
              </a:rPr>
              <a:t>uer</a:t>
            </a:r>
            <a:r>
              <a:rPr lang="pt-BR" sz="1800" dirty="0" err="1">
                <a:solidFill>
                  <a:schemeClr val="dk2"/>
                </a:solidFill>
              </a:rPr>
              <a:t>ies</a:t>
            </a:r>
            <a:r>
              <a:rPr lang="en" sz="1800" dirty="0">
                <a:solidFill>
                  <a:schemeClr val="dk2"/>
                </a:solidFill>
              </a:rPr>
              <a:t> </a:t>
            </a:r>
            <a:r>
              <a:rPr lang="pt-BR" sz="1800" dirty="0">
                <a:solidFill>
                  <a:schemeClr val="dk2"/>
                </a:solidFill>
              </a:rPr>
              <a:t>e/ou resultados( lembra </a:t>
            </a:r>
            <a:r>
              <a:rPr lang="pt-BR" sz="1800" dirty="0" err="1">
                <a:solidFill>
                  <a:schemeClr val="dk2"/>
                </a:solidFill>
              </a:rPr>
              <a:t>stored</a:t>
            </a:r>
            <a:r>
              <a:rPr lang="pt-BR" sz="1800" dirty="0">
                <a:solidFill>
                  <a:schemeClr val="dk2"/>
                </a:solidFill>
              </a:rPr>
              <a:t> procedures)</a:t>
            </a:r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Processar a ingestão dos documentos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Trabalhar com </a:t>
            </a:r>
            <a:r>
              <a:rPr lang="pt-BR" sz="1800" dirty="0" err="1">
                <a:solidFill>
                  <a:schemeClr val="dk2"/>
                </a:solidFill>
              </a:rPr>
              <a:t>requests</a:t>
            </a:r>
            <a:r>
              <a:rPr lang="pt-BR" sz="1800" dirty="0">
                <a:solidFill>
                  <a:schemeClr val="dk2"/>
                </a:solidFill>
              </a:rPr>
              <a:t> genéricos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dirty="0">
                <a:solidFill>
                  <a:schemeClr val="dk2"/>
                </a:solidFill>
              </a:rPr>
              <a:t>Pode usar qualquer biblioteca ou código Java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Hotswap </a:t>
            </a:r>
            <a:r>
              <a:rPr lang="pt-BR" sz="1800" dirty="0">
                <a:solidFill>
                  <a:schemeClr val="dk2"/>
                </a:solidFill>
              </a:rPr>
              <a:t>de código, com Zero </a:t>
            </a:r>
            <a:r>
              <a:rPr lang="pt-BR" sz="1800" dirty="0" err="1">
                <a:solidFill>
                  <a:schemeClr val="dk2"/>
                </a:solidFill>
              </a:rPr>
              <a:t>down</a:t>
            </a:r>
            <a:r>
              <a:rPr lang="pt-BR" sz="1800" dirty="0">
                <a:solidFill>
                  <a:schemeClr val="dk2"/>
                </a:solidFill>
              </a:rPr>
              <a:t>-time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dirty="0">
                <a:solidFill>
                  <a:schemeClr val="dk2"/>
                </a:solidFill>
              </a:rPr>
              <a:t>HTTP </a:t>
            </a:r>
            <a:r>
              <a:rPr lang="pt-BR" sz="1800" dirty="0">
                <a:solidFill>
                  <a:schemeClr val="dk2"/>
                </a:solidFill>
              </a:rPr>
              <a:t>através do </a:t>
            </a:r>
            <a:r>
              <a:rPr lang="en" sz="1800" dirty="0">
                <a:solidFill>
                  <a:schemeClr val="dk2"/>
                </a:solidFill>
              </a:rPr>
              <a:t>Jetty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 dirty="0">
                <a:solidFill>
                  <a:schemeClr val="hlink"/>
                </a:solidFill>
                <a:hlinkClick r:id="rId3"/>
              </a:rPr>
              <a:t>http://docs.vespa.ai/documentation/jdisc/</a:t>
            </a: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>
              <a:solidFill>
                <a:schemeClr val="dk2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CFE84-AFDC-48B4-8724-DF010074B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0558B-88FA-4160-969A-CD17DE7F58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3861CA-12C9-47A8-926D-4740E69C4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228" y="111127"/>
            <a:ext cx="6331830" cy="496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3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C908A-28A7-49BE-98C7-DA3C2F9C0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Obrigado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B53EAD-B05D-403A-8E17-2BAB2F986F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2344716"/>
          </a:xfrm>
        </p:spPr>
        <p:txBody>
          <a:bodyPr/>
          <a:lstStyle/>
          <a:p>
            <a:pPr marL="38100" indent="0">
              <a:buNone/>
            </a:pPr>
            <a:r>
              <a:rPr lang="pt-BR" dirty="0"/>
              <a:t>Divulgar !</a:t>
            </a:r>
          </a:p>
          <a:p>
            <a:pPr marL="38100" indent="0">
              <a:buNone/>
            </a:pPr>
            <a:r>
              <a:rPr lang="pt-BR" dirty="0"/>
              <a:t>Fazer bibliotecas para as principais linguagens</a:t>
            </a:r>
          </a:p>
          <a:p>
            <a:pPr marL="38100" indent="0">
              <a:buNone/>
            </a:pPr>
            <a:r>
              <a:rPr lang="pt-BR" dirty="0"/>
              <a:t>Trabalhar no Escavador!</a:t>
            </a:r>
          </a:p>
          <a:p>
            <a:pPr marL="38100" indent="0">
              <a:buNone/>
            </a:pPr>
            <a:endParaRPr lang="pt-BR" dirty="0"/>
          </a:p>
          <a:p>
            <a:pPr marL="38100" indent="0">
              <a:buNone/>
            </a:pPr>
            <a:r>
              <a:rPr lang="pt-BR" dirty="0"/>
              <a:t>Perguntas 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587FFCD-7940-4D3F-B83E-25BC3C9C88CA}"/>
              </a:ext>
            </a:extLst>
          </p:cNvPr>
          <p:cNvSpPr/>
          <p:nvPr/>
        </p:nvSpPr>
        <p:spPr>
          <a:xfrm>
            <a:off x="1942616" y="4190295"/>
            <a:ext cx="467147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8100" indent="0">
              <a:buNone/>
            </a:pPr>
            <a:r>
              <a:rPr lang="pt-BR" sz="2000" dirty="0">
                <a:latin typeface="Arial Unicode MS"/>
              </a:rPr>
              <a:t>Bruno Cabral – bruno@escavador.com</a:t>
            </a:r>
          </a:p>
        </p:txBody>
      </p:sp>
    </p:spTree>
    <p:extLst>
      <p:ext uri="{BB962C8B-B14F-4D97-AF65-F5344CB8AC3E}">
        <p14:creationId xmlns:p14="http://schemas.microsoft.com/office/powerpoint/2010/main" val="3261608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23063-EE06-4AF8-B2AD-CE8D603BC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0" dirty="0"/>
              <a:t>Recomendação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42A8A7-E508-471A-BF0A-0CD155F40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3106" y="1200150"/>
            <a:ext cx="4183693" cy="3725700"/>
          </a:xfrm>
        </p:spPr>
        <p:txBody>
          <a:bodyPr/>
          <a:lstStyle/>
          <a:p>
            <a:pPr marL="38100" indent="0">
              <a:buNone/>
            </a:pPr>
            <a:r>
              <a:rPr lang="pt-BR" sz="2000" dirty="0"/>
              <a:t>Pegar os matches, remover as duplicadas, e ranquear baseado nos interesses do usuário. Não dá para fazer antes. Tem que ser em tempo de execução!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E1270F-7E03-430C-B743-0698981BD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981" y="1409700"/>
            <a:ext cx="404812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24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57200" y="-106372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/>
              <a:t>Features</a:t>
            </a:r>
            <a:endParaRPr sz="2800" b="0"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457200" y="527859"/>
            <a:ext cx="8229600" cy="42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Operações </a:t>
            </a:r>
            <a:r>
              <a:rPr lang="en" sz="1600" dirty="0">
                <a:solidFill>
                  <a:schemeClr val="dk2"/>
                </a:solidFill>
              </a:rPr>
              <a:t>CRUD </a:t>
            </a:r>
            <a:r>
              <a:rPr lang="pt-BR" sz="1600" dirty="0">
                <a:solidFill>
                  <a:schemeClr val="dk2"/>
                </a:solidFill>
              </a:rPr>
              <a:t>em documentos</a:t>
            </a:r>
            <a:endParaRPr sz="1600" dirty="0">
              <a:solidFill>
                <a:schemeClr val="dk2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pt-BR" sz="1200" dirty="0">
                <a:solidFill>
                  <a:schemeClr val="dk2"/>
                </a:solidFill>
              </a:rPr>
              <a:t>Baixa Latência/ Grande volume de saída</a:t>
            </a:r>
            <a:endParaRPr sz="1200" dirty="0">
              <a:solidFill>
                <a:schemeClr val="dk2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pt-BR" sz="1200" dirty="0">
                <a:solidFill>
                  <a:schemeClr val="dk2"/>
                </a:solidFill>
              </a:rPr>
              <a:t>Tempo real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600" dirty="0">
                <a:solidFill>
                  <a:schemeClr val="dk2"/>
                </a:solidFill>
              </a:rPr>
              <a:t>Queries </a:t>
            </a:r>
            <a:r>
              <a:rPr lang="pt-BR" sz="1600" dirty="0">
                <a:solidFill>
                  <a:schemeClr val="dk2"/>
                </a:solidFill>
              </a:rPr>
              <a:t>utilizando SQL-</a:t>
            </a:r>
            <a:r>
              <a:rPr lang="pt-BR" sz="1600" dirty="0" err="1">
                <a:solidFill>
                  <a:schemeClr val="dk2"/>
                </a:solidFill>
              </a:rPr>
              <a:t>like</a:t>
            </a:r>
            <a:endParaRPr sz="1600" dirty="0">
              <a:solidFill>
                <a:schemeClr val="dk2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pt-BR" sz="1200" dirty="0">
                <a:solidFill>
                  <a:schemeClr val="dk2"/>
                </a:solidFill>
              </a:rPr>
              <a:t>Seleção estruturada, seleção </a:t>
            </a:r>
            <a:r>
              <a:rPr lang="pt-BR" sz="1200" dirty="0" err="1">
                <a:solidFill>
                  <a:schemeClr val="dk2"/>
                </a:solidFill>
              </a:rPr>
              <a:t>fuzzy</a:t>
            </a:r>
            <a:r>
              <a:rPr lang="pt-BR" sz="1200" dirty="0">
                <a:solidFill>
                  <a:schemeClr val="dk2"/>
                </a:solidFill>
              </a:rPr>
              <a:t>, procura em textos</a:t>
            </a:r>
            <a:endParaRPr sz="1200" dirty="0">
              <a:solidFill>
                <a:schemeClr val="dk2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200" dirty="0">
                <a:solidFill>
                  <a:schemeClr val="dk2"/>
                </a:solidFill>
              </a:rPr>
              <a:t>Ranking: Tensors for advanced ML models, text ranking features etc.</a:t>
            </a:r>
            <a:endParaRPr sz="1200" dirty="0">
              <a:solidFill>
                <a:schemeClr val="dk2"/>
              </a:solidFill>
            </a:endParaRP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pt-BR" sz="1200" dirty="0">
                <a:solidFill>
                  <a:schemeClr val="dk2"/>
                </a:solidFill>
              </a:rPr>
              <a:t>Ag</a:t>
            </a:r>
            <a:r>
              <a:rPr lang="en" sz="1200" dirty="0">
                <a:solidFill>
                  <a:schemeClr val="dk2"/>
                </a:solidFill>
              </a:rPr>
              <a:t>rup</a:t>
            </a:r>
            <a:r>
              <a:rPr lang="pt-BR" sz="1200" dirty="0">
                <a:solidFill>
                  <a:schemeClr val="dk2"/>
                </a:solidFill>
              </a:rPr>
              <a:t>amento</a:t>
            </a:r>
            <a:r>
              <a:rPr lang="en" sz="1200" dirty="0">
                <a:solidFill>
                  <a:schemeClr val="dk2"/>
                </a:solidFill>
              </a:rPr>
              <a:t> and agrega</a:t>
            </a:r>
            <a:r>
              <a:rPr lang="pt-BR" sz="1200" dirty="0" err="1">
                <a:solidFill>
                  <a:schemeClr val="dk2"/>
                </a:solidFill>
              </a:rPr>
              <a:t>ção</a:t>
            </a:r>
            <a:r>
              <a:rPr lang="pt-BR" sz="1200" dirty="0">
                <a:solidFill>
                  <a:schemeClr val="dk2"/>
                </a:solidFill>
              </a:rPr>
              <a:t> entre todos os matches entre todas as partições</a:t>
            </a:r>
            <a:endParaRPr sz="12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Recuperação automática de falhas durante a execução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Alta compressão de dados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Container de processamento</a:t>
            </a:r>
            <a:r>
              <a:rPr lang="en" sz="1600" dirty="0">
                <a:solidFill>
                  <a:schemeClr val="dk2"/>
                </a:solidFill>
              </a:rPr>
              <a:t>: Pre/post </a:t>
            </a:r>
            <a:r>
              <a:rPr lang="pt-BR" sz="1600" dirty="0">
                <a:solidFill>
                  <a:schemeClr val="dk2"/>
                </a:solidFill>
              </a:rPr>
              <a:t>processamento</a:t>
            </a:r>
            <a:r>
              <a:rPr lang="en" sz="1600" dirty="0">
                <a:solidFill>
                  <a:schemeClr val="dk2"/>
                </a:solidFill>
              </a:rPr>
              <a:t>, …</a:t>
            </a:r>
          </a:p>
          <a:p>
            <a:pPr lvl="0" indent="-3429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pt-BR" sz="1600" b="1" dirty="0">
                <a:solidFill>
                  <a:schemeClr val="dk2"/>
                </a:solidFill>
              </a:rPr>
              <a:t>Redistribuição Dinâmica </a:t>
            </a:r>
            <a:r>
              <a:rPr lang="pt-BR" sz="1600" dirty="0">
                <a:solidFill>
                  <a:schemeClr val="dk2"/>
                </a:solidFill>
              </a:rPr>
              <a:t>– </a:t>
            </a:r>
            <a:r>
              <a:rPr lang="pt-BR" sz="1200" dirty="0">
                <a:solidFill>
                  <a:schemeClr val="dk2"/>
                </a:solidFill>
              </a:rPr>
              <a:t>Reconfigurar índices e nós em tempo de execução</a:t>
            </a:r>
            <a:endParaRPr lang="pt-BR" sz="16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De 1 até milhares de nodes</a:t>
            </a:r>
            <a:endParaRPr sz="16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23528-44C3-4E46-8328-E6AF0070D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Comparativo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EBA8A-21D4-4782-AE63-2DD346F2E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16" y="1228098"/>
            <a:ext cx="8448184" cy="3684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35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Comparativo 2</a:t>
            </a:r>
            <a:endParaRPr sz="2800" b="0" dirty="0"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i="1" dirty="0">
                <a:solidFill>
                  <a:schemeClr val="dk2"/>
                </a:solidFill>
              </a:rPr>
              <a:t>Vespa</a:t>
            </a:r>
            <a:r>
              <a:rPr lang="en" sz="1800" dirty="0">
                <a:solidFill>
                  <a:schemeClr val="dk2"/>
                </a:solidFill>
              </a:rPr>
              <a:t>: </a:t>
            </a:r>
            <a:r>
              <a:rPr lang="pt-BR" sz="1800" dirty="0">
                <a:solidFill>
                  <a:schemeClr val="dk2"/>
                </a:solidFill>
              </a:rPr>
              <a:t>Foco em </a:t>
            </a:r>
            <a:r>
              <a:rPr lang="en" sz="1800" b="1" dirty="0">
                <a:solidFill>
                  <a:schemeClr val="dk2"/>
                </a:solidFill>
              </a:rPr>
              <a:t>big data serving</a:t>
            </a:r>
            <a:r>
              <a:rPr lang="en" sz="1800" dirty="0">
                <a:solidFill>
                  <a:schemeClr val="dk2"/>
                </a:solidFill>
              </a:rPr>
              <a:t>: </a:t>
            </a:r>
            <a:r>
              <a:rPr lang="pt-BR" sz="1800" dirty="0">
                <a:solidFill>
                  <a:schemeClr val="dk2"/>
                </a:solidFill>
              </a:rPr>
              <a:t>Larga escala</a:t>
            </a:r>
            <a:r>
              <a:rPr lang="en" sz="1800" dirty="0">
                <a:solidFill>
                  <a:schemeClr val="dk2"/>
                </a:solidFill>
              </a:rPr>
              <a:t>, eficient</a:t>
            </a:r>
            <a:r>
              <a:rPr lang="pt-BR" sz="1800" dirty="0">
                <a:solidFill>
                  <a:schemeClr val="dk2"/>
                </a:solidFill>
              </a:rPr>
              <a:t>e</a:t>
            </a:r>
            <a:r>
              <a:rPr lang="en" sz="1800" dirty="0">
                <a:solidFill>
                  <a:schemeClr val="dk2"/>
                </a:solidFill>
              </a:rPr>
              <a:t>, </a:t>
            </a:r>
            <a:r>
              <a:rPr lang="pt-BR" sz="1800" dirty="0">
                <a:solidFill>
                  <a:schemeClr val="dk2"/>
                </a:solidFill>
              </a:rPr>
              <a:t>Modelos ML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i="1" dirty="0">
                <a:solidFill>
                  <a:schemeClr val="dk2"/>
                </a:solidFill>
              </a:rPr>
              <a:t>ElasticSearch</a:t>
            </a:r>
            <a:r>
              <a:rPr lang="en" sz="1800" dirty="0">
                <a:solidFill>
                  <a:schemeClr val="dk2"/>
                </a:solidFill>
              </a:rPr>
              <a:t>: </a:t>
            </a:r>
            <a:r>
              <a:rPr lang="pt-BR" sz="1800" dirty="0">
                <a:solidFill>
                  <a:schemeClr val="dk2"/>
                </a:solidFill>
              </a:rPr>
              <a:t>Foco em </a:t>
            </a:r>
            <a:r>
              <a:rPr lang="en" sz="1800" dirty="0">
                <a:solidFill>
                  <a:schemeClr val="dk2"/>
                </a:solidFill>
              </a:rPr>
              <a:t>analytics: Log ingestion, visualiza</a:t>
            </a:r>
            <a:r>
              <a:rPr lang="pt-BR" sz="1800" dirty="0" err="1">
                <a:solidFill>
                  <a:schemeClr val="dk2"/>
                </a:solidFill>
              </a:rPr>
              <a:t>ção</a:t>
            </a:r>
            <a:r>
              <a:rPr lang="pt-BR" sz="1800" dirty="0">
                <a:solidFill>
                  <a:schemeClr val="dk2"/>
                </a:solidFill>
              </a:rPr>
              <a:t>,</a:t>
            </a:r>
            <a:r>
              <a:rPr lang="en" sz="1800" dirty="0">
                <a:solidFill>
                  <a:schemeClr val="dk2"/>
                </a:solidFill>
              </a:rPr>
              <a:t> etc.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 i="1" dirty="0">
                <a:solidFill>
                  <a:schemeClr val="dk2"/>
                </a:solidFill>
              </a:rPr>
              <a:t>Solr</a:t>
            </a:r>
            <a:r>
              <a:rPr lang="en" sz="1800" dirty="0">
                <a:solidFill>
                  <a:schemeClr val="dk2"/>
                </a:solidFill>
              </a:rPr>
              <a:t>: Foc</a:t>
            </a:r>
            <a:r>
              <a:rPr lang="pt-BR" sz="1800" dirty="0">
                <a:solidFill>
                  <a:schemeClr val="dk2"/>
                </a:solidFill>
              </a:rPr>
              <a:t>o em</a:t>
            </a:r>
            <a:r>
              <a:rPr lang="en" sz="1800" dirty="0">
                <a:solidFill>
                  <a:schemeClr val="dk2"/>
                </a:solidFill>
              </a:rPr>
              <a:t> enterprise search: </a:t>
            </a:r>
            <a:r>
              <a:rPr lang="pt-BR" sz="1800" dirty="0">
                <a:solidFill>
                  <a:schemeClr val="dk2"/>
                </a:solidFill>
              </a:rPr>
              <a:t>Lidar com diferentes formatos,</a:t>
            </a:r>
            <a:r>
              <a:rPr lang="en" sz="1800" dirty="0">
                <a:solidFill>
                  <a:schemeClr val="dk2"/>
                </a:solidFill>
              </a:rPr>
              <a:t>etc.</a:t>
            </a:r>
            <a:endParaRPr sz="18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800" i="1" dirty="0">
                <a:solidFill>
                  <a:schemeClr val="dk2"/>
                </a:solidFill>
              </a:rPr>
              <a:t>Banco de dados </a:t>
            </a:r>
            <a:r>
              <a:rPr lang="en" sz="1800" i="1" dirty="0">
                <a:solidFill>
                  <a:schemeClr val="dk2"/>
                </a:solidFill>
              </a:rPr>
              <a:t>Rela</a:t>
            </a:r>
            <a:r>
              <a:rPr lang="pt-BR" sz="1800" i="1" dirty="0">
                <a:solidFill>
                  <a:schemeClr val="dk2"/>
                </a:solidFill>
              </a:rPr>
              <a:t>c</a:t>
            </a:r>
            <a:r>
              <a:rPr lang="en" sz="1800" i="1" dirty="0">
                <a:solidFill>
                  <a:schemeClr val="dk2"/>
                </a:solidFill>
              </a:rPr>
              <a:t>iona</a:t>
            </a:r>
            <a:r>
              <a:rPr lang="pt-BR" sz="1800" i="1" dirty="0" err="1">
                <a:solidFill>
                  <a:schemeClr val="dk2"/>
                </a:solidFill>
              </a:rPr>
              <a:t>is</a:t>
            </a:r>
            <a:r>
              <a:rPr lang="en" sz="1800" dirty="0">
                <a:solidFill>
                  <a:schemeClr val="dk2"/>
                </a:solidFill>
              </a:rPr>
              <a:t>: Transa</a:t>
            </a:r>
            <a:r>
              <a:rPr lang="pt-BR" sz="1800" dirty="0" err="1">
                <a:solidFill>
                  <a:schemeClr val="dk2"/>
                </a:solidFill>
              </a:rPr>
              <a:t>ções</a:t>
            </a:r>
            <a:r>
              <a:rPr lang="en" sz="1800" dirty="0">
                <a:solidFill>
                  <a:schemeClr val="dk2"/>
                </a:solidFill>
              </a:rPr>
              <a:t>, </a:t>
            </a:r>
            <a:r>
              <a:rPr lang="pt-BR" sz="1800" dirty="0">
                <a:solidFill>
                  <a:schemeClr val="dk2"/>
                </a:solidFill>
              </a:rPr>
              <a:t>complicado de escalar</a:t>
            </a:r>
            <a:r>
              <a:rPr lang="en" sz="1800" dirty="0">
                <a:solidFill>
                  <a:schemeClr val="dk2"/>
                </a:solidFill>
              </a:rPr>
              <a:t>, </a:t>
            </a:r>
            <a:r>
              <a:rPr lang="pt-BR" sz="1800" dirty="0">
                <a:solidFill>
                  <a:schemeClr val="dk2"/>
                </a:solidFill>
              </a:rPr>
              <a:t>sem</a:t>
            </a:r>
            <a:r>
              <a:rPr lang="en" sz="1800" dirty="0">
                <a:solidFill>
                  <a:schemeClr val="dk2"/>
                </a:solidFill>
              </a:rPr>
              <a:t> IR, </a:t>
            </a:r>
            <a:r>
              <a:rPr lang="pt-BR" sz="1800" dirty="0">
                <a:solidFill>
                  <a:schemeClr val="dk2"/>
                </a:solidFill>
              </a:rPr>
              <a:t>sem relevância</a:t>
            </a:r>
            <a:endParaRPr sz="18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b="0" dirty="0"/>
              <a:t>Exemplos de uso</a:t>
            </a:r>
            <a:endParaRPr sz="2800" b="0" dirty="0"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457200" y="914725"/>
            <a:ext cx="8229600" cy="40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Utilizado para computar e servir o feed de artigos personalizados para o usuário no </a:t>
            </a:r>
            <a:r>
              <a:rPr lang="en" sz="1600" dirty="0">
                <a:solidFill>
                  <a:schemeClr val="dk2"/>
                </a:solidFill>
              </a:rPr>
              <a:t>yahoo.com, Y! News, Finance, Sports, </a:t>
            </a:r>
            <a:r>
              <a:rPr lang="pt-BR" sz="1600" dirty="0">
                <a:solidFill>
                  <a:schemeClr val="dk2"/>
                </a:solidFill>
              </a:rPr>
              <a:t>e centenas de projetos internos.</a:t>
            </a:r>
            <a:endParaRPr lang="en" sz="1600" dirty="0">
              <a:solidFill>
                <a:schemeClr val="dk2"/>
              </a:solidFill>
            </a:endParaRPr>
          </a:p>
          <a:p>
            <a:pPr marL="457200" lvl="0" indent="-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Ranquear e servir os anúncios em toda a rede do Yahoo - </a:t>
            </a:r>
            <a:r>
              <a:rPr lang="pt-BR" sz="1600" b="1" dirty="0">
                <a:solidFill>
                  <a:schemeClr val="dk2"/>
                </a:solidFill>
              </a:rPr>
              <a:t>140.000 requisições/</a:t>
            </a:r>
            <a:r>
              <a:rPr lang="pt-BR" sz="1600" dirty="0">
                <a:solidFill>
                  <a:schemeClr val="dk2"/>
                </a:solidFill>
              </a:rPr>
              <a:t>segundo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pt-BR" sz="1600" dirty="0">
                <a:solidFill>
                  <a:schemeClr val="dk2"/>
                </a:solidFill>
              </a:rPr>
              <a:t>Procura de imagem no </a:t>
            </a:r>
            <a:r>
              <a:rPr lang="en" sz="1600" dirty="0">
                <a:solidFill>
                  <a:schemeClr val="dk2"/>
                </a:solidFill>
              </a:rPr>
              <a:t>Flickr image search, </a:t>
            </a:r>
            <a:r>
              <a:rPr lang="pt-BR" sz="1600" dirty="0">
                <a:solidFill>
                  <a:schemeClr val="dk2"/>
                </a:solidFill>
              </a:rPr>
              <a:t>similaridade</a:t>
            </a:r>
            <a:r>
              <a:rPr lang="en" sz="1600" dirty="0">
                <a:solidFill>
                  <a:schemeClr val="dk2"/>
                </a:solidFill>
              </a:rPr>
              <a:t>, etc. </a:t>
            </a:r>
            <a:r>
              <a:rPr lang="pt-BR" sz="1600" dirty="0">
                <a:solidFill>
                  <a:schemeClr val="dk2"/>
                </a:solidFill>
              </a:rPr>
              <a:t>mais de</a:t>
            </a:r>
            <a:r>
              <a:rPr lang="en" sz="1600" dirty="0">
                <a:solidFill>
                  <a:schemeClr val="dk2"/>
                </a:solidFill>
              </a:rPr>
              <a:t> 37B images</a:t>
            </a:r>
          </a:p>
          <a:p>
            <a:pPr indent="-3429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r>
              <a:rPr lang="pt-BR" sz="1600" dirty="0">
                <a:solidFill>
                  <a:schemeClr val="dk2"/>
                </a:solidFill>
              </a:rPr>
              <a:t>Escavador: 1.1B de documentos. </a:t>
            </a:r>
          </a:p>
          <a:p>
            <a:pPr lvl="1" indent="-3429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pt-BR" sz="1600" dirty="0">
                <a:solidFill>
                  <a:schemeClr val="dk2"/>
                </a:solidFill>
              </a:rPr>
              <a:t>5/</a:t>
            </a:r>
            <a:r>
              <a:rPr lang="pt-BR" sz="1600" dirty="0" err="1">
                <a:solidFill>
                  <a:schemeClr val="dk2"/>
                </a:solidFill>
              </a:rPr>
              <a:t>qps</a:t>
            </a:r>
            <a:r>
              <a:rPr lang="pt-BR" sz="1600" dirty="0">
                <a:solidFill>
                  <a:schemeClr val="dk2"/>
                </a:solidFill>
              </a:rPr>
              <a:t> para 20/</a:t>
            </a:r>
            <a:r>
              <a:rPr lang="pt-BR" sz="1600" dirty="0" err="1">
                <a:solidFill>
                  <a:schemeClr val="dk2"/>
                </a:solidFill>
              </a:rPr>
              <a:t>qps</a:t>
            </a:r>
            <a:endParaRPr lang="pt-BR" sz="1600" dirty="0">
              <a:solidFill>
                <a:schemeClr val="dk2"/>
              </a:solidFill>
            </a:endParaRPr>
          </a:p>
          <a:p>
            <a:pPr lvl="1" indent="-342900">
              <a:lnSpc>
                <a:spcPct val="150000"/>
              </a:lnSpc>
              <a:buClr>
                <a:schemeClr val="dk2"/>
              </a:buClr>
              <a:buSzPts val="1800"/>
            </a:pPr>
            <a:r>
              <a:rPr lang="pt-BR" sz="1600" dirty="0">
                <a:solidFill>
                  <a:schemeClr val="dk2"/>
                </a:solidFill>
              </a:rPr>
              <a:t>Modelos com ML</a:t>
            </a:r>
          </a:p>
          <a:p>
            <a:pPr marL="114300" indent="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  <a:buNone/>
            </a:pPr>
            <a:endParaRPr lang="pt-BR" sz="1600" dirty="0"/>
          </a:p>
          <a:p>
            <a:pPr indent="-342900">
              <a:lnSpc>
                <a:spcPct val="150000"/>
              </a:lnSpc>
              <a:spcBef>
                <a:spcPts val="0"/>
              </a:spcBef>
              <a:buClr>
                <a:schemeClr val="dk2"/>
              </a:buClr>
              <a:buSzPts val="1800"/>
            </a:pPr>
            <a:endParaRPr lang="pt-BR" sz="1600" dirty="0"/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endParaRPr sz="16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6F3CCB-6D22-40FE-A68A-48EA43802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095" y="713156"/>
            <a:ext cx="8409810" cy="3717188"/>
          </a:xfrm>
          <a:prstGeom prst="rect">
            <a:avLst/>
          </a:prstGeom>
        </p:spPr>
      </p:pic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-226425" y="237675"/>
            <a:ext cx="28518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0" dirty="0"/>
              <a:t>Ar</a:t>
            </a:r>
            <a:r>
              <a:rPr lang="pt-BR" sz="2800" b="0" dirty="0" err="1"/>
              <a:t>quitetura</a:t>
            </a:r>
            <a:endParaRPr sz="2800" b="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1943</Words>
  <Application>Microsoft Office PowerPoint</Application>
  <PresentationFormat>On-screen Show (16:9)</PresentationFormat>
  <Paragraphs>309</Paragraphs>
  <Slides>37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Arial Unicode MS</vt:lpstr>
      <vt:lpstr>Consolas</vt:lpstr>
      <vt:lpstr>Simple Light</vt:lpstr>
      <vt:lpstr>Custom</vt:lpstr>
      <vt:lpstr>Simple Light</vt:lpstr>
      <vt:lpstr>Vespa http://vespa.ai</vt:lpstr>
      <vt:lpstr>Agenda</vt:lpstr>
      <vt:lpstr>Vespa</vt:lpstr>
      <vt:lpstr>Recomendação</vt:lpstr>
      <vt:lpstr>Features</vt:lpstr>
      <vt:lpstr>Comparativo</vt:lpstr>
      <vt:lpstr>Comparativo 2</vt:lpstr>
      <vt:lpstr>Exemplos de uso</vt:lpstr>
      <vt:lpstr>Arquitetura</vt:lpstr>
      <vt:lpstr>Agenda</vt:lpstr>
      <vt:lpstr>Instalação</vt:lpstr>
      <vt:lpstr>Docker</vt:lpstr>
      <vt:lpstr>Vagrant</vt:lpstr>
      <vt:lpstr>Configurando: Application packages</vt:lpstr>
      <vt:lpstr>Application package</vt:lpstr>
      <vt:lpstr>Application package</vt:lpstr>
      <vt:lpstr>Exemplo de deploy - sample-apps\basic-search-tensor</vt:lpstr>
      <vt:lpstr>Operação em produção</vt:lpstr>
      <vt:lpstr>Alimentando o Vespa</vt:lpstr>
      <vt:lpstr>PowerPoint Presentation</vt:lpstr>
      <vt:lpstr>Execução</vt:lpstr>
      <vt:lpstr>Execução da Pesquisa e armazenamento</vt:lpstr>
      <vt:lpstr>Matching</vt:lpstr>
      <vt:lpstr>YQL</vt:lpstr>
      <vt:lpstr>PowerPoint Presentation</vt:lpstr>
      <vt:lpstr>Agenda</vt:lpstr>
      <vt:lpstr>Ranking</vt:lpstr>
      <vt:lpstr>Ranqueamento por Machine Learning</vt:lpstr>
      <vt:lpstr>Árvores de decisão</vt:lpstr>
      <vt:lpstr>Tensors</vt:lpstr>
      <vt:lpstr>O que seria tensor?</vt:lpstr>
      <vt:lpstr>O que representaria um tensor?</vt:lpstr>
      <vt:lpstr>PowerPoint Presentation</vt:lpstr>
      <vt:lpstr>Agenda</vt:lpstr>
      <vt:lpstr>Container para componentes Java </vt:lpstr>
      <vt:lpstr>Aplicação real</vt:lpstr>
      <vt:lpstr>Obrigado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Vespa http://vespa.ai</dc:title>
  <dc:creator>bratao</dc:creator>
  <cp:lastModifiedBy>bratao</cp:lastModifiedBy>
  <cp:revision>43</cp:revision>
  <dcterms:modified xsi:type="dcterms:W3CDTF">2018-03-09T18:40:53Z</dcterms:modified>
</cp:coreProperties>
</file>